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256" r:id="rId5"/>
  </p:sldIdLst>
  <p:sldSz cx="6858000" cy="9906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62"/>
    <p:restoredTop sz="94493"/>
  </p:normalViewPr>
  <p:slideViewPr>
    <p:cSldViewPr snapToGrid="0">
      <p:cViewPr varScale="1">
        <p:scale>
          <a:sx n="47" d="100"/>
          <a:sy n="47" d="100"/>
        </p:scale>
        <p:origin x="2466" y="60"/>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792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7923"/>
          </a:xfrm>
          <a:prstGeom prst="rect">
            <a:avLst/>
          </a:prstGeom>
        </p:spPr>
        <p:txBody>
          <a:bodyPr vert="horz" lIns="91440" tIns="45720" rIns="91440" bIns="45720" rtlCol="0"/>
          <a:lstStyle>
            <a:lvl1pPr algn="r">
              <a:defRPr sz="1200"/>
            </a:lvl1pPr>
          </a:lstStyle>
          <a:p>
            <a:fld id="{C5AC24C5-00C0-4922-A221-0F45092469F6}" type="datetimeFigureOut">
              <a:rPr lang="en-GB" smtClean="0"/>
              <a:t>09/09/2026</a:t>
            </a:fld>
            <a:endParaRPr lang="en-GB"/>
          </a:p>
        </p:txBody>
      </p:sp>
      <p:sp>
        <p:nvSpPr>
          <p:cNvPr id="4" name="Slide Image Placeholder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6"/>
            <a:ext cx="5438140" cy="390861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716"/>
            <a:ext cx="2945659" cy="49792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716"/>
            <a:ext cx="2945659" cy="497922"/>
          </a:xfrm>
          <a:prstGeom prst="rect">
            <a:avLst/>
          </a:prstGeom>
        </p:spPr>
        <p:txBody>
          <a:bodyPr vert="horz" lIns="91440" tIns="45720" rIns="91440" bIns="45720" rtlCol="0" anchor="b"/>
          <a:lstStyle>
            <a:lvl1pPr algn="r">
              <a:defRPr sz="1200"/>
            </a:lvl1pPr>
          </a:lstStyle>
          <a:p>
            <a:fld id="{FA174BEE-5EB3-4B18-8C7B-5E810F92EDF6}" type="slidenum">
              <a:rPr lang="en-GB" smtClean="0"/>
              <a:t>‹#›</a:t>
            </a:fld>
            <a:endParaRPr lang="en-GB"/>
          </a:p>
        </p:txBody>
      </p:sp>
    </p:spTree>
    <p:extLst>
      <p:ext uri="{BB962C8B-B14F-4D97-AF65-F5344CB8AC3E}">
        <p14:creationId xmlns:p14="http://schemas.microsoft.com/office/powerpoint/2010/main" val="179311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14350" y="3070860"/>
            <a:ext cx="5829300" cy="208025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028700" y="5547360"/>
            <a:ext cx="4800600" cy="2476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u="heavy">
                <a:solidFill>
                  <a:srgbClr val="C00000"/>
                </a:solidFill>
                <a:latin typeface="Century Gothic"/>
                <a:cs typeface="Century Gothic"/>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u="heavy">
                <a:solidFill>
                  <a:srgbClr val="C00000"/>
                </a:solidFill>
                <a:latin typeface="Century Gothic"/>
                <a:cs typeface="Century Gothic"/>
              </a:defRPr>
            </a:lvl1pPr>
          </a:lstStyle>
          <a:p>
            <a:endParaRPr/>
          </a:p>
        </p:txBody>
      </p:sp>
      <p:sp>
        <p:nvSpPr>
          <p:cNvPr id="3" name="Holder 3"/>
          <p:cNvSpPr>
            <a:spLocks noGrp="1"/>
          </p:cNvSpPr>
          <p:nvPr>
            <p:ph sz="half" idx="2"/>
          </p:nvPr>
        </p:nvSpPr>
        <p:spPr>
          <a:xfrm>
            <a:off x="342900" y="2278380"/>
            <a:ext cx="2983230" cy="653796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531870" y="2278380"/>
            <a:ext cx="2983230" cy="653796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u="heavy">
                <a:solidFill>
                  <a:srgbClr val="C00000"/>
                </a:solidFill>
                <a:latin typeface="Century Gothic"/>
                <a:cs typeface="Century Gothic"/>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95250" y="67818"/>
            <a:ext cx="6669405" cy="9772015"/>
          </a:xfrm>
          <a:custGeom>
            <a:avLst/>
            <a:gdLst/>
            <a:ahLst/>
            <a:cxnLst/>
            <a:rect l="l" t="t" r="r" b="b"/>
            <a:pathLst>
              <a:path w="6669405" h="9772015">
                <a:moveTo>
                  <a:pt x="0" y="9771888"/>
                </a:moveTo>
                <a:lnTo>
                  <a:pt x="6669024" y="9771888"/>
                </a:lnTo>
                <a:lnTo>
                  <a:pt x="6669024" y="0"/>
                </a:lnTo>
                <a:lnTo>
                  <a:pt x="0" y="0"/>
                </a:lnTo>
                <a:lnTo>
                  <a:pt x="0" y="9771888"/>
                </a:lnTo>
                <a:close/>
              </a:path>
            </a:pathLst>
          </a:custGeom>
          <a:ln w="38100">
            <a:solidFill>
              <a:srgbClr val="C00000"/>
            </a:solidFill>
          </a:ln>
        </p:spPr>
        <p:txBody>
          <a:bodyPr wrap="square" lIns="0" tIns="0" rIns="0" bIns="0" rtlCol="0"/>
          <a:lstStyle/>
          <a:p>
            <a:endParaRPr/>
          </a:p>
        </p:txBody>
      </p:sp>
      <p:sp>
        <p:nvSpPr>
          <p:cNvPr id="2" name="Holder 2"/>
          <p:cNvSpPr>
            <a:spLocks noGrp="1"/>
          </p:cNvSpPr>
          <p:nvPr>
            <p:ph type="title"/>
          </p:nvPr>
        </p:nvSpPr>
        <p:spPr>
          <a:xfrm>
            <a:off x="285699" y="164718"/>
            <a:ext cx="6286601" cy="391159"/>
          </a:xfrm>
          <a:prstGeom prst="rect">
            <a:avLst/>
          </a:prstGeom>
        </p:spPr>
        <p:txBody>
          <a:bodyPr wrap="square" lIns="0" tIns="0" rIns="0" bIns="0">
            <a:spAutoFit/>
          </a:bodyPr>
          <a:lstStyle>
            <a:lvl1pPr>
              <a:defRPr sz="2400" b="1" i="0" u="heavy">
                <a:solidFill>
                  <a:srgbClr val="C00000"/>
                </a:solidFill>
                <a:latin typeface="Century Gothic"/>
                <a:cs typeface="Century Gothic"/>
              </a:defRPr>
            </a:lvl1pPr>
          </a:lstStyle>
          <a:p>
            <a:endParaRPr/>
          </a:p>
        </p:txBody>
      </p:sp>
      <p:sp>
        <p:nvSpPr>
          <p:cNvPr id="3" name="Holder 3"/>
          <p:cNvSpPr>
            <a:spLocks noGrp="1"/>
          </p:cNvSpPr>
          <p:nvPr>
            <p:ph type="body" idx="1"/>
          </p:nvPr>
        </p:nvSpPr>
        <p:spPr>
          <a:xfrm>
            <a:off x="238925" y="4054983"/>
            <a:ext cx="6380149" cy="310197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2331720" y="9212580"/>
            <a:ext cx="2194560" cy="4953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42900" y="9212580"/>
            <a:ext cx="1577340" cy="4953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9/9/2026</a:t>
            </a:fld>
            <a:endParaRPr lang="en-US"/>
          </a:p>
        </p:txBody>
      </p:sp>
      <p:sp>
        <p:nvSpPr>
          <p:cNvPr id="6" name="Holder 6"/>
          <p:cNvSpPr>
            <a:spLocks noGrp="1"/>
          </p:cNvSpPr>
          <p:nvPr>
            <p:ph type="sldNum" sz="quarter" idx="7"/>
          </p:nvPr>
        </p:nvSpPr>
        <p:spPr>
          <a:xfrm>
            <a:off x="4937760" y="9212580"/>
            <a:ext cx="1577340" cy="4953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3" name="Table 12"/>
          <p:cNvGraphicFramePr>
            <a:graphicFrameLocks noGrp="1"/>
          </p:cNvGraphicFramePr>
          <p:nvPr>
            <p:extLst>
              <p:ext uri="{D42A27DB-BD31-4B8C-83A1-F6EECF244321}">
                <p14:modId xmlns:p14="http://schemas.microsoft.com/office/powerpoint/2010/main" val="789425020"/>
              </p:ext>
            </p:extLst>
          </p:nvPr>
        </p:nvGraphicFramePr>
        <p:xfrm>
          <a:off x="253096" y="861070"/>
          <a:ext cx="5538104" cy="1247414"/>
        </p:xfrm>
        <a:graphic>
          <a:graphicData uri="http://schemas.openxmlformats.org/drawingml/2006/table">
            <a:tbl>
              <a:tblPr firstRow="1" bandRow="1">
                <a:tableStyleId>{5C22544A-7EE6-4342-B048-85BDC9FD1C3A}</a:tableStyleId>
              </a:tblPr>
              <a:tblGrid>
                <a:gridCol w="5538104">
                  <a:extLst>
                    <a:ext uri="{9D8B030D-6E8A-4147-A177-3AD203B41FA5}">
                      <a16:colId xmlns:a16="http://schemas.microsoft.com/office/drawing/2014/main" val="20000"/>
                    </a:ext>
                  </a:extLst>
                </a:gridCol>
              </a:tblGrid>
              <a:tr h="282458">
                <a:tc>
                  <a:txBody>
                    <a:bodyPr/>
                    <a:lstStyle/>
                    <a:p>
                      <a:pPr algn="ctr"/>
                      <a:r>
                        <a:rPr lang="en-GB" sz="1400" b="1">
                          <a:latin typeface="Century Gothic"/>
                        </a:rPr>
                        <a:t>Welcome</a:t>
                      </a:r>
                      <a:endParaRPr lang="en-GB" sz="1300" b="1">
                        <a:latin typeface="Century Gothic"/>
                      </a:endParaRPr>
                    </a:p>
                  </a:txBody>
                  <a:tcPr>
                    <a:solidFill>
                      <a:srgbClr val="C00000"/>
                    </a:solidFill>
                  </a:tcPr>
                </a:tc>
                <a:extLst>
                  <a:ext uri="{0D108BD9-81ED-4DB2-BD59-A6C34878D82A}">
                    <a16:rowId xmlns:a16="http://schemas.microsoft.com/office/drawing/2014/main" val="10000"/>
                  </a:ext>
                </a:extLst>
              </a:tr>
              <a:tr h="942614">
                <a:tc>
                  <a:txBody>
                    <a:bodyPr/>
                    <a:lstStyle/>
                    <a:p>
                      <a:pPr algn="just"/>
                      <a:r>
                        <a:rPr lang="en-GB" sz="900" b="0" i="0" u="none" strike="noStrike" kern="0" cap="none" spc="-5" normalizeH="0" baseline="0" noProof="0" dirty="0">
                          <a:ln>
                            <a:noFill/>
                          </a:ln>
                          <a:solidFill>
                            <a:srgbClr val="000000"/>
                          </a:solidFill>
                          <a:effectLst/>
                          <a:uLnTx/>
                          <a:uFillTx/>
                          <a:latin typeface="Century Gothic"/>
                        </a:rPr>
                        <a:t>We hope that you have all had an enjoyable summer holiday. The children have settled extremely well into Year 4 life and we are now looking forward to a very successful year.  This letter gives you an overview of what to expect from the Autumn term, including details of the curriculum and how to help your child at home.</a:t>
                      </a:r>
                      <a:endParaRPr lang="en-GB" sz="900" b="0" i="0" u="none" strike="noStrike" kern="0" cap="none" spc="-5" normalizeH="0" baseline="0" noProof="0" dirty="0">
                        <a:ln>
                          <a:noFill/>
                        </a:ln>
                        <a:solidFill>
                          <a:srgbClr val="000000"/>
                        </a:solidFill>
                        <a:effectLst/>
                        <a:uLnTx/>
                        <a:uFillTx/>
                        <a:latin typeface="Century Gothic"/>
                        <a:ea typeface="+mn-ea"/>
                        <a:cs typeface="+mn-cs"/>
                      </a:endParaRPr>
                    </a:p>
                    <a:p>
                      <a:pPr algn="just"/>
                      <a:r>
                        <a:rPr lang="en-GB" sz="900" b="1" i="0" u="none" strike="noStrike" kern="0" cap="none" spc="-5" normalizeH="0" baseline="0" noProof="0" dirty="0">
                          <a:ln>
                            <a:noFill/>
                          </a:ln>
                          <a:effectLst/>
                          <a:uLnTx/>
                          <a:uFillTx/>
                          <a:latin typeface="Century Gothic"/>
                          <a:ea typeface="+mn-ea"/>
                          <a:cs typeface="Century Gothic"/>
                        </a:rPr>
                        <a:t>Mrs Bassi (Year Lead), Miss Heath and Miss Walker</a:t>
                      </a:r>
                      <a:endParaRPr lang="en-GB" sz="900" b="1" i="0" u="none" strike="noStrike" kern="0" cap="none" spc="-5" normalizeH="0" baseline="0" noProof="0" dirty="0">
                        <a:ln>
                          <a:noFill/>
                        </a:ln>
                        <a:effectLst/>
                        <a:highlight>
                          <a:srgbClr val="FFFF00"/>
                        </a:highlight>
                        <a:uLnTx/>
                        <a:uFillTx/>
                        <a:latin typeface="Century Gothic"/>
                        <a:ea typeface="+mn-ea"/>
                        <a:cs typeface="Century Gothic"/>
                      </a:endParaRPr>
                    </a:p>
                    <a:p>
                      <a:pPr lvl="0" algn="just">
                        <a:buNone/>
                      </a:pPr>
                      <a:r>
                        <a:rPr lang="en-GB" sz="900" b="1" i="0" u="none" strike="noStrike" kern="0" cap="none" spc="-5" normalizeH="0" baseline="0" noProof="0" dirty="0">
                          <a:ln>
                            <a:noFill/>
                          </a:ln>
                          <a:effectLst/>
                          <a:uLnTx/>
                          <a:uFillTx/>
                          <a:latin typeface="Century Gothic"/>
                          <a:ea typeface="+mn-ea"/>
                          <a:cs typeface="Century Gothic"/>
                        </a:rPr>
                        <a:t>Year</a:t>
                      </a:r>
                      <a:r>
                        <a:rPr kumimoji="0" lang="en-GB" sz="900" b="1" i="0" u="none" strike="noStrike" kern="0" cap="none" spc="-5" normalizeH="0" baseline="0" noProof="0" dirty="0">
                          <a:ln>
                            <a:noFill/>
                          </a:ln>
                          <a:effectLst/>
                          <a:uLnTx/>
                          <a:uFillTx/>
                          <a:latin typeface="Century Gothic"/>
                          <a:ea typeface="+mn-ea"/>
                          <a:cs typeface="Century Gothic"/>
                        </a:rPr>
                        <a:t> 4 team</a:t>
                      </a:r>
                      <a:endParaRPr kumimoji="0" lang="en-GB" sz="900" dirty="0">
                        <a:latin typeface="Century Gothic"/>
                      </a:endParaRPr>
                    </a:p>
                  </a:txBody>
                  <a:tcPr>
                    <a:noFill/>
                  </a:tcPr>
                </a:tc>
                <a:extLst>
                  <a:ext uri="{0D108BD9-81ED-4DB2-BD59-A6C34878D82A}">
                    <a16:rowId xmlns:a16="http://schemas.microsoft.com/office/drawing/2014/main" val="10001"/>
                  </a:ext>
                </a:extLst>
              </a:tr>
            </a:tbl>
          </a:graphicData>
        </a:graphic>
      </p:graphicFrame>
      <p:sp>
        <p:nvSpPr>
          <p:cNvPr id="2" name="object 2"/>
          <p:cNvSpPr txBox="1">
            <a:spLocks noGrp="1"/>
          </p:cNvSpPr>
          <p:nvPr>
            <p:ph type="title"/>
          </p:nvPr>
        </p:nvSpPr>
        <p:spPr>
          <a:xfrm>
            <a:off x="275640" y="164718"/>
            <a:ext cx="3781425" cy="391160"/>
          </a:xfrm>
          <a:prstGeom prst="rect">
            <a:avLst/>
          </a:prstGeom>
        </p:spPr>
        <p:txBody>
          <a:bodyPr vert="horz" wrap="square" lIns="0" tIns="12700" rIns="0" bIns="0" rtlCol="0">
            <a:spAutoFit/>
          </a:bodyPr>
          <a:lstStyle/>
          <a:p>
            <a:pPr marL="12700">
              <a:lnSpc>
                <a:spcPct val="100000"/>
              </a:lnSpc>
              <a:spcBef>
                <a:spcPts val="100"/>
              </a:spcBef>
            </a:pPr>
            <a:r>
              <a:rPr lang="en-GB"/>
              <a:t>Year 4 Curriculum Letter</a:t>
            </a:r>
            <a:endParaRPr/>
          </a:p>
        </p:txBody>
      </p:sp>
      <p:sp>
        <p:nvSpPr>
          <p:cNvPr id="3" name="object 3"/>
          <p:cNvSpPr/>
          <p:nvPr/>
        </p:nvSpPr>
        <p:spPr>
          <a:xfrm>
            <a:off x="94298" y="66993"/>
            <a:ext cx="6669405" cy="9772015"/>
          </a:xfrm>
          <a:custGeom>
            <a:avLst/>
            <a:gdLst/>
            <a:ahLst/>
            <a:cxnLst/>
            <a:rect l="l" t="t" r="r" b="b"/>
            <a:pathLst>
              <a:path w="6669405" h="9772015">
                <a:moveTo>
                  <a:pt x="0" y="9771888"/>
                </a:moveTo>
                <a:lnTo>
                  <a:pt x="6669024" y="9771888"/>
                </a:lnTo>
                <a:lnTo>
                  <a:pt x="6669024" y="0"/>
                </a:lnTo>
                <a:lnTo>
                  <a:pt x="0" y="0"/>
                </a:lnTo>
                <a:lnTo>
                  <a:pt x="0" y="9771888"/>
                </a:lnTo>
                <a:close/>
              </a:path>
            </a:pathLst>
          </a:custGeom>
          <a:ln w="38100">
            <a:solidFill>
              <a:srgbClr val="C00000"/>
            </a:solidFill>
          </a:ln>
        </p:spPr>
        <p:txBody>
          <a:bodyPr wrap="square" lIns="0" tIns="0" rIns="0" bIns="0" rtlCol="0"/>
          <a:lstStyle/>
          <a:p>
            <a:endParaRPr/>
          </a:p>
        </p:txBody>
      </p:sp>
      <p:sp>
        <p:nvSpPr>
          <p:cNvPr id="4" name="object 4"/>
          <p:cNvSpPr/>
          <p:nvPr/>
        </p:nvSpPr>
        <p:spPr>
          <a:xfrm>
            <a:off x="265128" y="652798"/>
            <a:ext cx="5379078" cy="134001"/>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5890110" y="211836"/>
            <a:ext cx="725973" cy="1520952"/>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4022355" y="341766"/>
            <a:ext cx="1701085" cy="175048"/>
          </a:xfrm>
          <a:prstGeom prst="rect">
            <a:avLst/>
          </a:prstGeom>
        </p:spPr>
        <p:txBody>
          <a:bodyPr vert="horz" wrap="square" lIns="0" tIns="13335" rIns="0" bIns="0" rtlCol="0" anchor="t">
            <a:spAutoFit/>
          </a:bodyPr>
          <a:lstStyle/>
          <a:p>
            <a:pPr algn="ctr">
              <a:spcBef>
                <a:spcPts val="105"/>
              </a:spcBef>
            </a:pPr>
            <a:r>
              <a:rPr lang="en-GB" sz="1050" b="1" dirty="0">
                <a:solidFill>
                  <a:srgbClr val="C00000"/>
                </a:solidFill>
                <a:latin typeface="Century Gothic"/>
                <a:cs typeface="Century Gothic"/>
              </a:rPr>
              <a:t>Autumn Term</a:t>
            </a:r>
            <a:r>
              <a:rPr lang="en-GB" sz="1050" dirty="0">
                <a:latin typeface="Century Gothic"/>
                <a:cs typeface="Century Gothic"/>
              </a:rPr>
              <a:t> – </a:t>
            </a:r>
            <a:r>
              <a:rPr lang="en-GB" sz="1000" i="1" spc="-10" dirty="0">
                <a:latin typeface="Century Gothic"/>
                <a:cs typeface="Century Gothic"/>
              </a:rPr>
              <a:t>2026/2027</a:t>
            </a:r>
            <a:endParaRPr sz="1000" dirty="0">
              <a:latin typeface="Century Gothic"/>
              <a:cs typeface="Century Gothic"/>
            </a:endParaRPr>
          </a:p>
        </p:txBody>
      </p:sp>
      <p:graphicFrame>
        <p:nvGraphicFramePr>
          <p:cNvPr id="14" name="Table 13"/>
          <p:cNvGraphicFramePr>
            <a:graphicFrameLocks noGrp="1"/>
          </p:cNvGraphicFramePr>
          <p:nvPr>
            <p:extLst>
              <p:ext uri="{D42A27DB-BD31-4B8C-83A1-F6EECF244321}">
                <p14:modId xmlns:p14="http://schemas.microsoft.com/office/powerpoint/2010/main" val="3424187173"/>
              </p:ext>
            </p:extLst>
          </p:nvPr>
        </p:nvGraphicFramePr>
        <p:xfrm>
          <a:off x="3493728" y="2055163"/>
          <a:ext cx="3096000" cy="2788082"/>
        </p:xfrm>
        <a:graphic>
          <a:graphicData uri="http://schemas.openxmlformats.org/drawingml/2006/table">
            <a:tbl>
              <a:tblPr firstRow="1" bandRow="1">
                <a:tableStyleId>{5C22544A-7EE6-4342-B048-85BDC9FD1C3A}</a:tableStyleId>
              </a:tblPr>
              <a:tblGrid>
                <a:gridCol w="3096000">
                  <a:extLst>
                    <a:ext uri="{9D8B030D-6E8A-4147-A177-3AD203B41FA5}">
                      <a16:colId xmlns:a16="http://schemas.microsoft.com/office/drawing/2014/main" val="20000"/>
                    </a:ext>
                  </a:extLst>
                </a:gridCol>
              </a:tblGrid>
              <a:tr h="319202">
                <a:tc>
                  <a:txBody>
                    <a:bodyPr/>
                    <a:lstStyle/>
                    <a:p>
                      <a:pPr algn="ctr"/>
                      <a:r>
                        <a:rPr lang="en-GB" sz="1400" b="1">
                          <a:latin typeface="Century Gothic"/>
                        </a:rPr>
                        <a:t>Mathematics</a:t>
                      </a:r>
                    </a:p>
                  </a:txBody>
                  <a:tcPr>
                    <a:solidFill>
                      <a:srgbClr val="C00000"/>
                    </a:solidFill>
                  </a:tcPr>
                </a:tc>
                <a:extLst>
                  <a:ext uri="{0D108BD9-81ED-4DB2-BD59-A6C34878D82A}">
                    <a16:rowId xmlns:a16="http://schemas.microsoft.com/office/drawing/2014/main" val="10000"/>
                  </a:ext>
                </a:extLst>
              </a:tr>
              <a:tr h="2122694">
                <a:tc>
                  <a:txBody>
                    <a:bodyPr/>
                    <a:lstStyle/>
                    <a:p>
                      <a:pPr marL="0" marR="0" lvl="0" indent="0" algn="just" eaLnBrk="1" fontAlgn="auto" latinLnBrk="0" hangingPunct="1">
                        <a:lnSpc>
                          <a:spcPct val="100000"/>
                        </a:lnSpc>
                        <a:spcBef>
                          <a:spcPts val="0"/>
                        </a:spcBef>
                        <a:spcAft>
                          <a:spcPts val="0"/>
                        </a:spcAft>
                        <a:buClrTx/>
                        <a:buSzTx/>
                        <a:buFontTx/>
                        <a:buNone/>
                      </a:pPr>
                      <a:r>
                        <a:rPr lang="en-GB" sz="900" dirty="0">
                          <a:solidFill>
                            <a:schemeClr val="dk1"/>
                          </a:solidFill>
                          <a:effectLst/>
                          <a:latin typeface="Century Gothic"/>
                          <a:ea typeface="+mn-ea"/>
                          <a:cs typeface="+mn-cs"/>
                        </a:rPr>
                        <a:t>In our maths lessons, we will be developing our fluency, reasoning and problem-solving skills through the topics of place value, addition, subtraction, multiplication, division and area. </a:t>
                      </a:r>
                      <a:endParaRPr lang="en-US" dirty="0"/>
                    </a:p>
                    <a:p>
                      <a:pPr marL="0" marR="0" lvl="0" indent="0" algn="just" defTabSz="914400" eaLnBrk="1" fontAlgn="auto" latinLnBrk="0" hangingPunct="1">
                        <a:lnSpc>
                          <a:spcPct val="100000"/>
                        </a:lnSpc>
                        <a:spcBef>
                          <a:spcPts val="0"/>
                        </a:spcBef>
                        <a:spcAft>
                          <a:spcPts val="0"/>
                        </a:spcAft>
                        <a:buClrTx/>
                        <a:buSzTx/>
                        <a:buFontTx/>
                        <a:buNone/>
                        <a:tabLst/>
                        <a:defRPr/>
                      </a:pPr>
                      <a:endParaRPr lang="en-GB" sz="400" dirty="0">
                        <a:solidFill>
                          <a:schemeClr val="dk1"/>
                        </a:solidFill>
                        <a:effectLst/>
                        <a:latin typeface="Century Gothic" panose="020B0502020202020204" pitchFamily="34" charset="0"/>
                        <a:ea typeface="+mn-ea"/>
                        <a:cs typeface="+mn-cs"/>
                      </a:endParaRPr>
                    </a:p>
                    <a:p>
                      <a:pPr marL="0" marR="0" lvl="0" indent="0" algn="just" eaLnBrk="1" fontAlgn="auto" latinLnBrk="0" hangingPunct="1">
                        <a:lnSpc>
                          <a:spcPct val="100000"/>
                        </a:lnSpc>
                        <a:spcBef>
                          <a:spcPts val="0"/>
                        </a:spcBef>
                        <a:spcAft>
                          <a:spcPts val="0"/>
                        </a:spcAft>
                        <a:buClrTx/>
                        <a:buSzTx/>
                        <a:buFontTx/>
                        <a:buNone/>
                      </a:pPr>
                      <a:r>
                        <a:rPr lang="en-GB" sz="900" dirty="0">
                          <a:solidFill>
                            <a:schemeClr val="dk1"/>
                          </a:solidFill>
                          <a:effectLst/>
                          <a:latin typeface="Century Gothic"/>
                          <a:ea typeface="+mn-ea"/>
                          <a:cs typeface="+mn-cs"/>
                        </a:rPr>
                        <a:t>In arithmetic lessons, we will practice written methods for the four operations and how to x and ÷ by 10 and 100.</a:t>
                      </a:r>
                    </a:p>
                    <a:p>
                      <a:pPr marL="0" marR="0" lvl="0" indent="0" algn="just" defTabSz="914400" eaLnBrk="1" fontAlgn="auto" latinLnBrk="0" hangingPunct="1">
                        <a:lnSpc>
                          <a:spcPct val="100000"/>
                        </a:lnSpc>
                        <a:spcBef>
                          <a:spcPts val="0"/>
                        </a:spcBef>
                        <a:spcAft>
                          <a:spcPts val="0"/>
                        </a:spcAft>
                        <a:buClrTx/>
                        <a:buSzTx/>
                        <a:buFontTx/>
                        <a:buNone/>
                        <a:tabLst/>
                        <a:defRPr/>
                      </a:pPr>
                      <a:endParaRPr lang="en-GB" sz="400" dirty="0">
                        <a:solidFill>
                          <a:schemeClr val="dk1"/>
                        </a:solidFill>
                        <a:effectLst/>
                        <a:latin typeface="Century Gothic" panose="020B0502020202020204" pitchFamily="34" charset="0"/>
                        <a:ea typeface="+mn-ea"/>
                        <a:cs typeface="+mn-cs"/>
                      </a:endParaRPr>
                    </a:p>
                    <a:p>
                      <a:pPr marL="0" marR="0" lvl="0" indent="0" algn="just" eaLnBrk="1" fontAlgn="auto" latinLnBrk="0" hangingPunct="1">
                        <a:lnSpc>
                          <a:spcPct val="100000"/>
                        </a:lnSpc>
                        <a:spcBef>
                          <a:spcPts val="0"/>
                        </a:spcBef>
                        <a:spcAft>
                          <a:spcPts val="0"/>
                        </a:spcAft>
                        <a:buClrTx/>
                        <a:buSzTx/>
                        <a:buFontTx/>
                        <a:buNone/>
                      </a:pPr>
                      <a:r>
                        <a:rPr lang="en-GB" sz="900" dirty="0">
                          <a:solidFill>
                            <a:schemeClr val="dk1"/>
                          </a:solidFill>
                          <a:effectLst/>
                          <a:latin typeface="Century Gothic"/>
                          <a:ea typeface="+mn-ea"/>
                          <a:cs typeface="+mn-cs"/>
                        </a:rPr>
                        <a:t>In our times table lessons, we will learn and practise different times tables and focus on understanding patterns and links between them. This will be a big focus in preparation for the multiplication tables check (MTC) in the summer term.</a:t>
                      </a:r>
                    </a:p>
                    <a:p>
                      <a:pPr marL="0" marR="0" lvl="0" indent="0" algn="just" eaLnBrk="1" fontAlgn="auto" latinLnBrk="0" hangingPunct="1">
                        <a:lnSpc>
                          <a:spcPct val="100000"/>
                        </a:lnSpc>
                        <a:spcBef>
                          <a:spcPts val="0"/>
                        </a:spcBef>
                        <a:spcAft>
                          <a:spcPts val="0"/>
                        </a:spcAft>
                        <a:buClrTx/>
                        <a:buSzTx/>
                        <a:buFontTx/>
                        <a:buNone/>
                      </a:pPr>
                      <a:endParaRPr lang="en-GB" sz="900" dirty="0">
                        <a:solidFill>
                          <a:schemeClr val="dk1"/>
                        </a:solidFill>
                        <a:effectLst/>
                        <a:latin typeface="Century Gothic"/>
                        <a:ea typeface="+mn-ea"/>
                        <a:cs typeface="+mn-cs"/>
                      </a:endParaRPr>
                    </a:p>
                    <a:p>
                      <a:pPr marL="0" marR="0" lvl="0" indent="0" algn="just" eaLnBrk="1" fontAlgn="auto" latinLnBrk="0" hangingPunct="1">
                        <a:lnSpc>
                          <a:spcPct val="100000"/>
                        </a:lnSpc>
                        <a:spcBef>
                          <a:spcPts val="0"/>
                        </a:spcBef>
                        <a:spcAft>
                          <a:spcPts val="0"/>
                        </a:spcAft>
                        <a:buClrTx/>
                        <a:buSzTx/>
                        <a:buFontTx/>
                        <a:buNone/>
                      </a:pPr>
                      <a:r>
                        <a:rPr lang="en-GB" sz="900" b="1" dirty="0">
                          <a:solidFill>
                            <a:schemeClr val="dk1"/>
                          </a:solidFill>
                          <a:effectLst/>
                          <a:latin typeface="Century Gothic"/>
                          <a:ea typeface="+mn-ea"/>
                          <a:cs typeface="+mn-cs"/>
                        </a:rPr>
                        <a:t>How can parents/carers help?</a:t>
                      </a:r>
                    </a:p>
                    <a:p>
                      <a:pPr marL="0" marR="0" lvl="0" indent="0" algn="just" defTabSz="914400" eaLnBrk="1" fontAlgn="auto" latinLnBrk="0" hangingPunct="1">
                        <a:lnSpc>
                          <a:spcPct val="100000"/>
                        </a:lnSpc>
                        <a:spcBef>
                          <a:spcPts val="0"/>
                        </a:spcBef>
                        <a:spcAft>
                          <a:spcPts val="0"/>
                        </a:spcAft>
                        <a:buClrTx/>
                        <a:buSzTx/>
                        <a:buFontTx/>
                        <a:buNone/>
                        <a:tabLst/>
                        <a:defRPr/>
                      </a:pPr>
                      <a:endParaRPr lang="en-GB" sz="400" dirty="0">
                        <a:solidFill>
                          <a:schemeClr val="dk1"/>
                        </a:solidFill>
                        <a:effectLst/>
                        <a:latin typeface="Century Gothic" panose="020B0502020202020204" pitchFamily="34" charset="0"/>
                        <a:ea typeface="+mn-ea"/>
                        <a:cs typeface="+mn-cs"/>
                      </a:endParaRPr>
                    </a:p>
                    <a:p>
                      <a:pPr marL="0" marR="0" lvl="0" indent="0" algn="just" eaLnBrk="1" fontAlgn="auto" latinLnBrk="0" hangingPunct="1">
                        <a:lnSpc>
                          <a:spcPct val="100000"/>
                        </a:lnSpc>
                        <a:spcBef>
                          <a:spcPts val="0"/>
                        </a:spcBef>
                        <a:spcAft>
                          <a:spcPts val="0"/>
                        </a:spcAft>
                        <a:buClrTx/>
                        <a:buSzTx/>
                        <a:buFontTx/>
                        <a:buNone/>
                      </a:pPr>
                      <a:r>
                        <a:rPr lang="en-GB" sz="900" dirty="0">
                          <a:solidFill>
                            <a:schemeClr val="dk1"/>
                          </a:solidFill>
                          <a:effectLst/>
                          <a:latin typeface="Century Gothic"/>
                          <a:ea typeface="+mn-ea"/>
                          <a:cs typeface="+mn-cs"/>
                        </a:rPr>
                        <a:t>Please support your children with the completion of  homework and practising their times tables.</a:t>
                      </a:r>
                    </a:p>
                  </a:txBody>
                  <a:tcPr>
                    <a:noFill/>
                  </a:tcPr>
                </a:tc>
                <a:extLst>
                  <a:ext uri="{0D108BD9-81ED-4DB2-BD59-A6C34878D82A}">
                    <a16:rowId xmlns:a16="http://schemas.microsoft.com/office/drawing/2014/main" val="10001"/>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4271880995"/>
              </p:ext>
            </p:extLst>
          </p:nvPr>
        </p:nvGraphicFramePr>
        <p:xfrm>
          <a:off x="275640" y="2055163"/>
          <a:ext cx="3096000" cy="2650412"/>
        </p:xfrm>
        <a:graphic>
          <a:graphicData uri="http://schemas.openxmlformats.org/drawingml/2006/table">
            <a:tbl>
              <a:tblPr firstRow="1" bandRow="1">
                <a:tableStyleId>{5C22544A-7EE6-4342-B048-85BDC9FD1C3A}</a:tableStyleId>
              </a:tblPr>
              <a:tblGrid>
                <a:gridCol w="3096000">
                  <a:extLst>
                    <a:ext uri="{9D8B030D-6E8A-4147-A177-3AD203B41FA5}">
                      <a16:colId xmlns:a16="http://schemas.microsoft.com/office/drawing/2014/main" val="20000"/>
                    </a:ext>
                  </a:extLst>
                </a:gridCol>
              </a:tblGrid>
              <a:tr h="303452">
                <a:tc>
                  <a:txBody>
                    <a:bodyPr/>
                    <a:lstStyle/>
                    <a:p>
                      <a:pPr algn="ctr"/>
                      <a:r>
                        <a:rPr lang="en-GB" sz="900" b="1" dirty="0">
                          <a:latin typeface="Century Gothic"/>
                        </a:rPr>
                        <a:t>Reading, Writing and Spelling</a:t>
                      </a:r>
                    </a:p>
                  </a:txBody>
                  <a:tcPr>
                    <a:solidFill>
                      <a:srgbClr val="C00000"/>
                    </a:solidFill>
                  </a:tcPr>
                </a:tc>
                <a:extLst>
                  <a:ext uri="{0D108BD9-81ED-4DB2-BD59-A6C34878D82A}">
                    <a16:rowId xmlns:a16="http://schemas.microsoft.com/office/drawing/2014/main" val="10000"/>
                  </a:ext>
                </a:extLst>
              </a:tr>
              <a:tr h="1751743">
                <a:tc>
                  <a:txBody>
                    <a:bodyPr/>
                    <a:lstStyle/>
                    <a:p>
                      <a:pPr lvl="0" algn="just">
                        <a:spcAft>
                          <a:spcPts val="0"/>
                        </a:spcAft>
                        <a:buNone/>
                      </a:pPr>
                      <a:r>
                        <a:rPr lang="en-GB" sz="900" b="0" i="0" dirty="0">
                          <a:solidFill>
                            <a:schemeClr val="dk1"/>
                          </a:solidFill>
                          <a:effectLst/>
                          <a:latin typeface="Century Gothic" panose="020B0502020202020204" pitchFamily="34" charset="0"/>
                          <a:ea typeface="+mn-ea"/>
                          <a:cs typeface="+mn-cs"/>
                        </a:rPr>
                        <a:t>We will be teaching both writing and reading through our English lessons. This term we will focusing on basic grammar skills to ensure all children are confident to begin their writing journey in Year 4. As long side this, the children will learn to write a character and setting description, as well as a diary. We will be using the text ‘</a:t>
                      </a:r>
                      <a:r>
                        <a:rPr lang="en-GB" sz="900" b="0" i="0" dirty="0" err="1">
                          <a:solidFill>
                            <a:schemeClr val="dk1"/>
                          </a:solidFill>
                          <a:effectLst/>
                          <a:latin typeface="Century Gothic" panose="020B0502020202020204" pitchFamily="34" charset="0"/>
                          <a:ea typeface="+mn-ea"/>
                          <a:cs typeface="+mn-cs"/>
                        </a:rPr>
                        <a:t>Krindlekrax</a:t>
                      </a:r>
                      <a:r>
                        <a:rPr lang="en-GB" sz="900" b="0" i="0" dirty="0">
                          <a:solidFill>
                            <a:schemeClr val="dk1"/>
                          </a:solidFill>
                          <a:effectLst/>
                          <a:latin typeface="Century Gothic" panose="020B0502020202020204" pitchFamily="34" charset="0"/>
                          <a:ea typeface="+mn-ea"/>
                          <a:cs typeface="+mn-cs"/>
                        </a:rPr>
                        <a:t>’ as a stimulus to support our writing. </a:t>
                      </a:r>
                      <a:r>
                        <a:rPr lang="en-GB" sz="900" dirty="0">
                          <a:effectLst/>
                          <a:latin typeface="Century Gothic"/>
                          <a:ea typeface="Calibri" panose="020F0502020204030204" pitchFamily="34" charset="0"/>
                          <a:cs typeface="Times New Roman"/>
                        </a:rPr>
                        <a:t>In our grammar and  spelling lessons, we will be learning a wide range of punctuation and spelling rules for Year 4 rules and how we can apply this to our writing.</a:t>
                      </a:r>
                    </a:p>
                    <a:p>
                      <a:pPr lvl="0" algn="just">
                        <a:spcAft>
                          <a:spcPts val="0"/>
                        </a:spcAft>
                        <a:buNone/>
                      </a:pPr>
                      <a:endParaRPr lang="en-GB" sz="900" dirty="0">
                        <a:effectLst/>
                        <a:latin typeface="Century Gothic"/>
                        <a:ea typeface="Calibri" panose="020F0502020204030204" pitchFamily="34" charset="0"/>
                        <a:cs typeface="Times New Roman"/>
                      </a:endParaRPr>
                    </a:p>
                    <a:p>
                      <a:pPr lvl="0" algn="just">
                        <a:spcAft>
                          <a:spcPts val="0"/>
                        </a:spcAft>
                        <a:buNone/>
                      </a:pPr>
                      <a:r>
                        <a:rPr lang="en-GB" sz="900" b="1" dirty="0">
                          <a:effectLst/>
                          <a:latin typeface="Century Gothic"/>
                          <a:cs typeface="Times New Roman"/>
                        </a:rPr>
                        <a:t>How can parents/carers  help? </a:t>
                      </a:r>
                    </a:p>
                    <a:p>
                      <a:pPr lvl="0" algn="just">
                        <a:lnSpc>
                          <a:spcPct val="100000"/>
                        </a:lnSpc>
                        <a:spcBef>
                          <a:spcPts val="0"/>
                        </a:spcBef>
                        <a:spcAft>
                          <a:spcPts val="0"/>
                        </a:spcAft>
                        <a:buNone/>
                      </a:pPr>
                      <a:r>
                        <a:rPr lang="en-GB" sz="900" b="0" i="0" u="none" strike="noStrike" noProof="0" dirty="0">
                          <a:solidFill>
                            <a:srgbClr val="000000"/>
                          </a:solidFill>
                          <a:effectLst/>
                          <a:latin typeface="Century Gothic"/>
                        </a:rPr>
                        <a:t>Ensure that reading is completed daily, and diaries are signed. Please support with the completion of homework also. </a:t>
                      </a:r>
                    </a:p>
                    <a:p>
                      <a:pPr lvl="0" algn="just">
                        <a:spcAft>
                          <a:spcPts val="0"/>
                        </a:spcAft>
                        <a:buNone/>
                      </a:pPr>
                      <a:endParaRPr lang="en-GB" sz="400" dirty="0">
                        <a:effectLst/>
                        <a:latin typeface="Century Gothic"/>
                        <a:ea typeface="Calibri" panose="020F0502020204030204" pitchFamily="34" charset="0"/>
                        <a:cs typeface="Times New Roman"/>
                      </a:endParaRPr>
                    </a:p>
                  </a:txBody>
                  <a:tcPr>
                    <a:noFill/>
                  </a:tcPr>
                </a:tc>
                <a:extLst>
                  <a:ext uri="{0D108BD9-81ED-4DB2-BD59-A6C34878D82A}">
                    <a16:rowId xmlns:a16="http://schemas.microsoft.com/office/drawing/2014/main" val="10001"/>
                  </a:ext>
                </a:extLst>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95196898"/>
              </p:ext>
            </p:extLst>
          </p:nvPr>
        </p:nvGraphicFramePr>
        <p:xfrm>
          <a:off x="275640" y="4875282"/>
          <a:ext cx="6340443" cy="4146396"/>
        </p:xfrm>
        <a:graphic>
          <a:graphicData uri="http://schemas.openxmlformats.org/drawingml/2006/table">
            <a:tbl>
              <a:tblPr firstRow="1" bandRow="1">
                <a:tableStyleId>{5C22544A-7EE6-4342-B048-85BDC9FD1C3A}</a:tableStyleId>
              </a:tblPr>
              <a:tblGrid>
                <a:gridCol w="6340443">
                  <a:extLst>
                    <a:ext uri="{9D8B030D-6E8A-4147-A177-3AD203B41FA5}">
                      <a16:colId xmlns:a16="http://schemas.microsoft.com/office/drawing/2014/main" val="20000"/>
                    </a:ext>
                  </a:extLst>
                </a:gridCol>
              </a:tblGrid>
              <a:tr h="306743">
                <a:tc>
                  <a:txBody>
                    <a:bodyPr/>
                    <a:lstStyle/>
                    <a:p>
                      <a:pPr algn="ctr"/>
                      <a:r>
                        <a:rPr lang="en-GB" sz="1400" b="1" dirty="0">
                          <a:latin typeface="Century Gothic" panose="020B0502020202020204" pitchFamily="34" charset="0"/>
                        </a:rPr>
                        <a:t>Foundation Subjects</a:t>
                      </a:r>
                    </a:p>
                  </a:txBody>
                  <a:tcPr>
                    <a:solidFill>
                      <a:srgbClr val="C00000"/>
                    </a:solidFill>
                  </a:tcPr>
                </a:tc>
                <a:extLst>
                  <a:ext uri="{0D108BD9-81ED-4DB2-BD59-A6C34878D82A}">
                    <a16:rowId xmlns:a16="http://schemas.microsoft.com/office/drawing/2014/main" val="10000"/>
                  </a:ext>
                </a:extLst>
              </a:tr>
              <a:tr h="1767013">
                <a:tc>
                  <a:txBody>
                    <a:bodyPr/>
                    <a:lstStyle/>
                    <a:p>
                      <a:pPr marL="0" marR="0" lvl="0" indent="0" algn="just" eaLnBrk="1" fontAlgn="auto" latinLnBrk="0" hangingPunct="1">
                        <a:lnSpc>
                          <a:spcPct val="100000"/>
                        </a:lnSpc>
                        <a:spcBef>
                          <a:spcPts val="0"/>
                        </a:spcBef>
                        <a:spcAft>
                          <a:spcPts val="0"/>
                        </a:spcAft>
                        <a:buClrTx/>
                        <a:buSzTx/>
                        <a:buFontTx/>
                        <a:buNone/>
                      </a:pPr>
                      <a:r>
                        <a:rPr lang="en-GB" sz="900" b="1" dirty="0">
                          <a:solidFill>
                            <a:schemeClr val="dk1"/>
                          </a:solidFill>
                          <a:effectLst/>
                          <a:latin typeface="Century Gothic"/>
                          <a:ea typeface="+mn-ea"/>
                          <a:cs typeface="+mn-cs"/>
                        </a:rPr>
                        <a:t>History – </a:t>
                      </a:r>
                      <a:r>
                        <a:rPr lang="en-GB" sz="900" b="0" dirty="0">
                          <a:solidFill>
                            <a:schemeClr val="dk1"/>
                          </a:solidFill>
                          <a:effectLst/>
                          <a:latin typeface="Century Gothic"/>
                          <a:ea typeface="+mn-ea"/>
                          <a:cs typeface="+mn-cs"/>
                        </a:rPr>
                        <a:t>The children will be learning about the Egyptians in Autumn 2. </a:t>
                      </a:r>
                    </a:p>
                    <a:p>
                      <a:pPr marL="0" marR="0" lvl="0" indent="0" algn="just">
                        <a:lnSpc>
                          <a:spcPct val="100000"/>
                        </a:lnSpc>
                        <a:spcBef>
                          <a:spcPts val="0"/>
                        </a:spcBef>
                        <a:spcAft>
                          <a:spcPts val="0"/>
                        </a:spcAft>
                        <a:buClrTx/>
                        <a:buSzTx/>
                        <a:buFontTx/>
                        <a:buNone/>
                      </a:pPr>
                      <a:endParaRPr lang="en-GB" sz="900" b="1" dirty="0">
                        <a:solidFill>
                          <a:schemeClr val="dk1"/>
                        </a:solidFill>
                        <a:effectLst/>
                        <a:latin typeface="Century Gothic"/>
                        <a:ea typeface="+mn-ea"/>
                        <a:cs typeface="+mn-cs"/>
                      </a:endParaRPr>
                    </a:p>
                    <a:p>
                      <a:pPr marL="0" marR="0" lvl="0" indent="0" algn="just">
                        <a:lnSpc>
                          <a:spcPct val="100000"/>
                        </a:lnSpc>
                        <a:spcBef>
                          <a:spcPts val="0"/>
                        </a:spcBef>
                        <a:spcAft>
                          <a:spcPts val="0"/>
                        </a:spcAft>
                        <a:buClrTx/>
                        <a:buSzTx/>
                        <a:buFontTx/>
                        <a:buNone/>
                      </a:pPr>
                      <a:r>
                        <a:rPr lang="en-GB" sz="900" b="1" dirty="0">
                          <a:solidFill>
                            <a:schemeClr val="dk1"/>
                          </a:solidFill>
                          <a:effectLst/>
                          <a:latin typeface="Century Gothic"/>
                          <a:ea typeface="+mn-ea"/>
                          <a:cs typeface="+mn-cs"/>
                        </a:rPr>
                        <a:t>Geography</a:t>
                      </a:r>
                      <a:r>
                        <a:rPr lang="en-GB" sz="900" b="0" dirty="0">
                          <a:solidFill>
                            <a:schemeClr val="dk1"/>
                          </a:solidFill>
                          <a:effectLst/>
                          <a:latin typeface="Century Gothic"/>
                          <a:ea typeface="+mn-ea"/>
                          <a:cs typeface="+mn-cs"/>
                        </a:rPr>
                        <a:t> – The children will be learning about rivers and the water cycle in Autumn 1.</a:t>
                      </a:r>
                      <a:endParaRPr lang="en-GB" dirty="0"/>
                    </a:p>
                    <a:p>
                      <a:pPr marL="0" marR="0" lvl="0" indent="0" algn="just">
                        <a:lnSpc>
                          <a:spcPct val="100000"/>
                        </a:lnSpc>
                        <a:spcBef>
                          <a:spcPts val="0"/>
                        </a:spcBef>
                        <a:spcAft>
                          <a:spcPts val="0"/>
                        </a:spcAft>
                        <a:buClrTx/>
                        <a:buSzTx/>
                        <a:buFontTx/>
                        <a:buNone/>
                      </a:pPr>
                      <a:endParaRPr lang="en-GB" sz="900" b="0" dirty="0">
                        <a:solidFill>
                          <a:schemeClr val="dk1"/>
                        </a:solidFill>
                        <a:effectLst/>
                        <a:latin typeface="Century Gothic"/>
                        <a:ea typeface="+mn-ea"/>
                        <a:cs typeface="+mn-cs"/>
                      </a:endParaRPr>
                    </a:p>
                    <a:p>
                      <a:pPr marL="0" marR="0" lvl="0" indent="0" algn="l">
                        <a:lnSpc>
                          <a:spcPct val="100000"/>
                        </a:lnSpc>
                        <a:spcBef>
                          <a:spcPts val="0"/>
                        </a:spcBef>
                        <a:spcAft>
                          <a:spcPts val="0"/>
                        </a:spcAft>
                        <a:buClrTx/>
                        <a:buSzTx/>
                        <a:buFontTx/>
                        <a:buNone/>
                      </a:pPr>
                      <a:r>
                        <a:rPr lang="en-GB" sz="900" b="1" dirty="0">
                          <a:solidFill>
                            <a:schemeClr val="dk1"/>
                          </a:solidFill>
                          <a:effectLst/>
                          <a:latin typeface="Century Gothic"/>
                          <a:ea typeface="+mn-ea"/>
                          <a:cs typeface="+mn-cs"/>
                        </a:rPr>
                        <a:t>Science</a:t>
                      </a:r>
                      <a:r>
                        <a:rPr lang="en-GB" sz="900" b="0" dirty="0">
                          <a:solidFill>
                            <a:schemeClr val="dk1"/>
                          </a:solidFill>
                          <a:effectLst/>
                          <a:latin typeface="Century Gothic"/>
                          <a:ea typeface="+mn-ea"/>
                          <a:cs typeface="+mn-cs"/>
                        </a:rPr>
                        <a:t> – Children will be learning about states of matter and electricity. </a:t>
                      </a:r>
                    </a:p>
                    <a:p>
                      <a:pPr marL="0" marR="0" lvl="0" indent="0" algn="just">
                        <a:lnSpc>
                          <a:spcPct val="100000"/>
                        </a:lnSpc>
                        <a:spcBef>
                          <a:spcPts val="0"/>
                        </a:spcBef>
                        <a:spcAft>
                          <a:spcPts val="0"/>
                        </a:spcAft>
                        <a:buClrTx/>
                        <a:buSzTx/>
                        <a:buFontTx/>
                        <a:buNone/>
                      </a:pPr>
                      <a:endParaRPr lang="en-GB" sz="900" b="0" dirty="0">
                        <a:solidFill>
                          <a:schemeClr val="dk1"/>
                        </a:solidFill>
                        <a:effectLst/>
                        <a:latin typeface="Century Gothic"/>
                        <a:ea typeface="+mn-ea"/>
                        <a:cs typeface="+mn-cs"/>
                      </a:endParaRPr>
                    </a:p>
                    <a:p>
                      <a:pPr marL="0" marR="0" lvl="0" indent="0" algn="just" eaLnBrk="1" fontAlgn="auto" latinLnBrk="0" hangingPunct="1">
                        <a:lnSpc>
                          <a:spcPct val="100000"/>
                        </a:lnSpc>
                        <a:spcBef>
                          <a:spcPts val="0"/>
                        </a:spcBef>
                        <a:spcAft>
                          <a:spcPts val="0"/>
                        </a:spcAft>
                        <a:buClrTx/>
                        <a:buSzTx/>
                        <a:buFontTx/>
                        <a:buNone/>
                      </a:pPr>
                      <a:r>
                        <a:rPr lang="en-GB" sz="900" b="1" dirty="0">
                          <a:solidFill>
                            <a:schemeClr val="dk1"/>
                          </a:solidFill>
                          <a:effectLst/>
                          <a:latin typeface="Century Gothic"/>
                          <a:ea typeface="+mn-ea"/>
                          <a:cs typeface="+mn-cs"/>
                        </a:rPr>
                        <a:t>Art</a:t>
                      </a:r>
                      <a:r>
                        <a:rPr lang="en-GB" sz="900" b="0" dirty="0">
                          <a:solidFill>
                            <a:schemeClr val="dk1"/>
                          </a:solidFill>
                          <a:effectLst/>
                          <a:latin typeface="Century Gothic"/>
                          <a:ea typeface="+mn-ea"/>
                          <a:cs typeface="+mn-cs"/>
                        </a:rPr>
                        <a:t> - Children will be creating artwork based on the Egyptians. Children will study the paintings of Henri Rousseau, to influence and inspire their own work.</a:t>
                      </a:r>
                    </a:p>
                    <a:p>
                      <a:pPr marL="0" marR="0" lvl="0" indent="0" algn="just" defTabSz="914400" eaLnBrk="1" fontAlgn="auto" latinLnBrk="0" hangingPunct="1">
                        <a:lnSpc>
                          <a:spcPct val="100000"/>
                        </a:lnSpc>
                        <a:spcBef>
                          <a:spcPts val="0"/>
                        </a:spcBef>
                        <a:spcAft>
                          <a:spcPts val="0"/>
                        </a:spcAft>
                        <a:buClrTx/>
                        <a:buSzTx/>
                        <a:buFontTx/>
                        <a:buNone/>
                        <a:tabLst/>
                        <a:defRPr/>
                      </a:pPr>
                      <a:endParaRPr lang="en-GB" sz="400" b="0" dirty="0">
                        <a:solidFill>
                          <a:schemeClr val="dk1"/>
                        </a:solidFill>
                        <a:effectLst/>
                        <a:latin typeface="Century Gothic"/>
                        <a:ea typeface="+mn-ea"/>
                        <a:cs typeface="+mn-cs"/>
                      </a:endParaRPr>
                    </a:p>
                    <a:p>
                      <a:pPr marL="0" marR="0" lvl="0" indent="0" algn="just" eaLnBrk="1" fontAlgn="auto" latinLnBrk="0" hangingPunct="1">
                        <a:lnSpc>
                          <a:spcPct val="100000"/>
                        </a:lnSpc>
                        <a:spcBef>
                          <a:spcPts val="0"/>
                        </a:spcBef>
                        <a:spcAft>
                          <a:spcPts val="0"/>
                        </a:spcAft>
                        <a:buClrTx/>
                        <a:buSzTx/>
                        <a:buFontTx/>
                        <a:buNone/>
                      </a:pPr>
                      <a:r>
                        <a:rPr lang="en-GB" sz="900" b="1" dirty="0">
                          <a:solidFill>
                            <a:schemeClr val="dk1"/>
                          </a:solidFill>
                          <a:effectLst/>
                          <a:latin typeface="Century Gothic"/>
                          <a:ea typeface="+mn-ea"/>
                          <a:cs typeface="+mn-cs"/>
                        </a:rPr>
                        <a:t>Computing</a:t>
                      </a:r>
                      <a:r>
                        <a:rPr lang="en-GB" sz="900" b="0" dirty="0">
                          <a:solidFill>
                            <a:schemeClr val="dk1"/>
                          </a:solidFill>
                          <a:effectLst/>
                          <a:latin typeface="Century Gothic"/>
                          <a:ea typeface="+mn-ea"/>
                          <a:cs typeface="+mn-cs"/>
                        </a:rPr>
                        <a:t> - T</a:t>
                      </a:r>
                      <a:r>
                        <a:rPr lang="en-GB" sz="900" b="0" i="0" u="none" strike="noStrike" noProof="0" dirty="0">
                          <a:effectLst/>
                          <a:latin typeface="Century Gothic"/>
                        </a:rPr>
                        <a:t>he pupils will be studying Digital Literacy. As part of this unit pupils will learn how computer networks offer a range of opportunities for communication and collaboration.</a:t>
                      </a:r>
                    </a:p>
                    <a:p>
                      <a:pPr marL="0" marR="0" lvl="0" indent="0" algn="just">
                        <a:lnSpc>
                          <a:spcPct val="100000"/>
                        </a:lnSpc>
                        <a:spcBef>
                          <a:spcPts val="0"/>
                        </a:spcBef>
                        <a:spcAft>
                          <a:spcPts val="0"/>
                        </a:spcAft>
                        <a:buClrTx/>
                        <a:buSzTx/>
                        <a:buFontTx/>
                        <a:buNone/>
                      </a:pPr>
                      <a:endParaRPr lang="en-GB" sz="900" b="0" i="0" u="none" strike="noStrike" noProof="0" dirty="0">
                        <a:effectLst/>
                        <a:latin typeface="Century Gothic"/>
                      </a:endParaRPr>
                    </a:p>
                    <a:p>
                      <a:pPr marL="0" marR="0" lvl="0" indent="0" algn="just" eaLnBrk="1" fontAlgn="auto" latinLnBrk="0" hangingPunct="1">
                        <a:lnSpc>
                          <a:spcPct val="100000"/>
                        </a:lnSpc>
                        <a:spcBef>
                          <a:spcPts val="0"/>
                        </a:spcBef>
                        <a:spcAft>
                          <a:spcPts val="0"/>
                        </a:spcAft>
                        <a:buClrTx/>
                        <a:buSzTx/>
                        <a:buFontTx/>
                        <a:buNone/>
                      </a:pPr>
                      <a:r>
                        <a:rPr lang="en-GB" sz="900" b="1" dirty="0">
                          <a:solidFill>
                            <a:schemeClr val="dk1"/>
                          </a:solidFill>
                          <a:effectLst/>
                          <a:latin typeface="Century Gothic"/>
                          <a:ea typeface="+mn-ea"/>
                          <a:cs typeface="+mn-cs"/>
                        </a:rPr>
                        <a:t>RE</a:t>
                      </a:r>
                      <a:r>
                        <a:rPr lang="en-GB" sz="900" b="0" dirty="0">
                          <a:solidFill>
                            <a:schemeClr val="dk1"/>
                          </a:solidFill>
                          <a:effectLst/>
                          <a:latin typeface="Century Gothic"/>
                          <a:ea typeface="+mn-ea"/>
                          <a:cs typeface="+mn-cs"/>
                        </a:rPr>
                        <a:t> - The pupils will be focusing on understanding how their world view might lead you to do hard things for good reasons and learning about the religion of Sikhism. </a:t>
                      </a:r>
                    </a:p>
                    <a:p>
                      <a:pPr marL="0" marR="0" lvl="0" indent="0" algn="just" defTabSz="914400" eaLnBrk="1" fontAlgn="auto" latinLnBrk="0" hangingPunct="1">
                        <a:lnSpc>
                          <a:spcPct val="100000"/>
                        </a:lnSpc>
                        <a:spcBef>
                          <a:spcPts val="0"/>
                        </a:spcBef>
                        <a:spcAft>
                          <a:spcPts val="0"/>
                        </a:spcAft>
                        <a:buClrTx/>
                        <a:buSzTx/>
                        <a:buFontTx/>
                        <a:buNone/>
                        <a:tabLst/>
                        <a:defRPr/>
                      </a:pPr>
                      <a:endParaRPr lang="en-GB" sz="900" b="0" dirty="0">
                        <a:solidFill>
                          <a:schemeClr val="dk1"/>
                        </a:solidFill>
                        <a:effectLst/>
                        <a:latin typeface="Century Gothic" panose="020B0502020202020204" pitchFamily="34" charset="0"/>
                        <a:ea typeface="+mn-ea"/>
                        <a:cs typeface="+mn-cs"/>
                      </a:endParaRPr>
                    </a:p>
                  </a:txBody>
                  <a:tcPr>
                    <a:noFill/>
                  </a:tcPr>
                </a:tc>
                <a:extLst>
                  <a:ext uri="{0D108BD9-81ED-4DB2-BD59-A6C34878D82A}">
                    <a16:rowId xmlns:a16="http://schemas.microsoft.com/office/drawing/2014/main" val="10001"/>
                  </a:ext>
                </a:extLst>
              </a:tr>
              <a:tr h="1767013">
                <a:tc>
                  <a:txBody>
                    <a:bodyPr/>
                    <a:lstStyle/>
                    <a:p>
                      <a:pPr marL="0" lvl="0" indent="0" algn="just" defTabSz="914400">
                        <a:lnSpc>
                          <a:spcPct val="100000"/>
                        </a:lnSpc>
                        <a:spcBef>
                          <a:spcPts val="0"/>
                        </a:spcBef>
                        <a:spcAft>
                          <a:spcPts val="0"/>
                        </a:spcAft>
                        <a:buNone/>
                        <a:tabLst/>
                        <a:defRPr/>
                      </a:pPr>
                      <a:endParaRPr lang="en-GB" sz="900" b="0" dirty="0">
                        <a:solidFill>
                          <a:schemeClr val="dk1"/>
                        </a:solidFill>
                        <a:effectLst/>
                        <a:latin typeface="Century Gothic"/>
                        <a:ea typeface="+mn-ea"/>
                        <a:cs typeface="+mn-cs"/>
                      </a:endParaRPr>
                    </a:p>
                  </a:txBody>
                  <a:tcPr>
                    <a:noFill/>
                  </a:tcPr>
                </a:tc>
                <a:extLst>
                  <a:ext uri="{0D108BD9-81ED-4DB2-BD59-A6C34878D82A}">
                    <a16:rowId xmlns:a16="http://schemas.microsoft.com/office/drawing/2014/main" val="171019034"/>
                  </a:ext>
                </a:extLst>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1298889463"/>
              </p:ext>
            </p:extLst>
          </p:nvPr>
        </p:nvGraphicFramePr>
        <p:xfrm>
          <a:off x="265128" y="7089732"/>
          <a:ext cx="6324600" cy="1128376"/>
        </p:xfrm>
        <a:graphic>
          <a:graphicData uri="http://schemas.openxmlformats.org/drawingml/2006/table">
            <a:tbl>
              <a:tblPr firstRow="1" bandRow="1">
                <a:tableStyleId>{5C22544A-7EE6-4342-B048-85BDC9FD1C3A}</a:tableStyleId>
              </a:tblPr>
              <a:tblGrid>
                <a:gridCol w="6324600">
                  <a:extLst>
                    <a:ext uri="{9D8B030D-6E8A-4147-A177-3AD203B41FA5}">
                      <a16:colId xmlns:a16="http://schemas.microsoft.com/office/drawing/2014/main" val="20000"/>
                    </a:ext>
                  </a:extLst>
                </a:gridCol>
              </a:tblGrid>
              <a:tr h="331876">
                <a:tc>
                  <a:txBody>
                    <a:bodyPr/>
                    <a:lstStyle/>
                    <a:p>
                      <a:pPr algn="ctr"/>
                      <a:r>
                        <a:rPr lang="en-GB" sz="1400" b="1" dirty="0">
                          <a:latin typeface="Century Gothic"/>
                        </a:rPr>
                        <a:t>PSHE</a:t>
                      </a:r>
                      <a:endParaRPr lang="en-GB" sz="1400" b="1" dirty="0">
                        <a:latin typeface="Century Gothic" panose="020B0502020202020204" pitchFamily="34" charset="0"/>
                      </a:endParaRPr>
                    </a:p>
                  </a:txBody>
                  <a:tcPr>
                    <a:solidFill>
                      <a:srgbClr val="C00000"/>
                    </a:solidFill>
                  </a:tcPr>
                </a:tc>
                <a:extLst>
                  <a:ext uri="{0D108BD9-81ED-4DB2-BD59-A6C34878D82A}">
                    <a16:rowId xmlns:a16="http://schemas.microsoft.com/office/drawing/2014/main" val="10000"/>
                  </a:ext>
                </a:extLst>
              </a:tr>
              <a:tr h="398250">
                <a:tc>
                  <a:txBody>
                    <a:bodyPr/>
                    <a:lstStyle/>
                    <a:p>
                      <a:pPr marL="0" marR="0" lvl="0" indent="0" algn="just" eaLnBrk="1" fontAlgn="auto" latinLnBrk="0" hangingPunct="1">
                        <a:lnSpc>
                          <a:spcPct val="100000"/>
                        </a:lnSpc>
                        <a:spcBef>
                          <a:spcPts val="0"/>
                        </a:spcBef>
                        <a:spcAft>
                          <a:spcPts val="0"/>
                        </a:spcAft>
                        <a:buClrTx/>
                        <a:buSzTx/>
                        <a:buFontTx/>
                        <a:buNone/>
                      </a:pPr>
                      <a:r>
                        <a:rPr lang="en-GB" sz="900" dirty="0">
                          <a:solidFill>
                            <a:schemeClr val="dk1"/>
                          </a:solidFill>
                          <a:effectLst/>
                          <a:latin typeface="Century Gothic"/>
                          <a:ea typeface="+mn-ea"/>
                          <a:cs typeface="+mn-cs"/>
                        </a:rPr>
                        <a:t>In the first half term, our topic will be ‘Being Me in My World’. In the second half term, we will learn about ‘Celebrating Differences’. </a:t>
                      </a:r>
                      <a:endParaRPr lang="en-GB" sz="400" dirty="0">
                        <a:solidFill>
                          <a:schemeClr val="dk1"/>
                        </a:solidFill>
                        <a:effectLst/>
                        <a:latin typeface="Century Gothic" panose="020B0502020202020204" pitchFamily="34" charset="0"/>
                        <a:ea typeface="+mn-ea"/>
                        <a:cs typeface="+mn-cs"/>
                      </a:endParaRPr>
                    </a:p>
                  </a:txBody>
                  <a:tcPr>
                    <a:noFill/>
                  </a:tcPr>
                </a:tc>
                <a:extLst>
                  <a:ext uri="{0D108BD9-81ED-4DB2-BD59-A6C34878D82A}">
                    <a16:rowId xmlns:a16="http://schemas.microsoft.com/office/drawing/2014/main" val="10001"/>
                  </a:ext>
                </a:extLst>
              </a:tr>
              <a:tr h="398250">
                <a:tc>
                  <a:txBody>
                    <a:bodyPr/>
                    <a:lstStyle/>
                    <a:p>
                      <a:pPr marL="0" marR="0" lvl="0" indent="0" algn="just" eaLnBrk="1" fontAlgn="auto" latinLnBrk="0" hangingPunct="1">
                        <a:lnSpc>
                          <a:spcPct val="100000"/>
                        </a:lnSpc>
                        <a:spcBef>
                          <a:spcPts val="0"/>
                        </a:spcBef>
                        <a:spcAft>
                          <a:spcPts val="0"/>
                        </a:spcAft>
                        <a:buClrTx/>
                        <a:buSzTx/>
                        <a:buFontTx/>
                        <a:buNone/>
                      </a:pPr>
                      <a:endParaRPr lang="en-GB" sz="400" dirty="0">
                        <a:solidFill>
                          <a:schemeClr val="dk1"/>
                        </a:solidFill>
                        <a:effectLst/>
                        <a:latin typeface="Century Gothic" panose="020B0502020202020204" pitchFamily="34" charset="0"/>
                        <a:ea typeface="+mn-ea"/>
                        <a:cs typeface="+mn-cs"/>
                      </a:endParaRPr>
                    </a:p>
                  </a:txBody>
                  <a:tcPr>
                    <a:noFill/>
                  </a:tcPr>
                </a:tc>
                <a:extLst>
                  <a:ext uri="{0D108BD9-81ED-4DB2-BD59-A6C34878D82A}">
                    <a16:rowId xmlns:a16="http://schemas.microsoft.com/office/drawing/2014/main" val="3099920939"/>
                  </a:ext>
                </a:extLst>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1741333290"/>
              </p:ext>
            </p:extLst>
          </p:nvPr>
        </p:nvGraphicFramePr>
        <p:xfrm>
          <a:off x="256029" y="7746693"/>
          <a:ext cx="6314088" cy="990600"/>
        </p:xfrm>
        <a:graphic>
          <a:graphicData uri="http://schemas.openxmlformats.org/drawingml/2006/table">
            <a:tbl>
              <a:tblPr firstRow="1" bandRow="1">
                <a:tableStyleId>{5C22544A-7EE6-4342-B048-85BDC9FD1C3A}</a:tableStyleId>
              </a:tblPr>
              <a:tblGrid>
                <a:gridCol w="6314088">
                  <a:extLst>
                    <a:ext uri="{9D8B030D-6E8A-4147-A177-3AD203B41FA5}">
                      <a16:colId xmlns:a16="http://schemas.microsoft.com/office/drawing/2014/main" val="20000"/>
                    </a:ext>
                  </a:extLst>
                </a:gridCol>
              </a:tblGrid>
              <a:tr h="304800">
                <a:tc>
                  <a:txBody>
                    <a:bodyPr/>
                    <a:lstStyle/>
                    <a:p>
                      <a:pPr algn="ctr"/>
                      <a:r>
                        <a:rPr lang="en-GB" sz="1400" b="1" dirty="0">
                          <a:latin typeface="Century Gothic" panose="020B0502020202020204" pitchFamily="34" charset="0"/>
                        </a:rPr>
                        <a:t>PE</a:t>
                      </a:r>
                    </a:p>
                  </a:txBody>
                  <a:tcPr>
                    <a:solidFill>
                      <a:srgbClr val="C00000"/>
                    </a:solidFill>
                  </a:tcPr>
                </a:tc>
                <a:extLst>
                  <a:ext uri="{0D108BD9-81ED-4DB2-BD59-A6C34878D82A}">
                    <a16:rowId xmlns:a16="http://schemas.microsoft.com/office/drawing/2014/main" val="10000"/>
                  </a:ext>
                </a:extLst>
              </a:tr>
              <a:tr h="457200">
                <a:tc>
                  <a:txBody>
                    <a:bodyPr/>
                    <a:lstStyle/>
                    <a:p>
                      <a:pPr marL="0" marR="0" lvl="0" indent="0" algn="just" eaLnBrk="1" fontAlgn="auto" latinLnBrk="0" hangingPunct="1">
                        <a:lnSpc>
                          <a:spcPct val="100000"/>
                        </a:lnSpc>
                        <a:spcBef>
                          <a:spcPts val="0"/>
                        </a:spcBef>
                        <a:spcAft>
                          <a:spcPts val="0"/>
                        </a:spcAft>
                        <a:buClrTx/>
                        <a:buSzTx/>
                        <a:buFontTx/>
                        <a:buNone/>
                      </a:pPr>
                      <a:r>
                        <a:rPr lang="en-GB" sz="800" b="1" i="0" u="none" strike="noStrike" noProof="0" dirty="0">
                          <a:solidFill>
                            <a:schemeClr val="dk1"/>
                          </a:solidFill>
                          <a:effectLst/>
                          <a:latin typeface="Century Gothic" panose="020B0502020202020204" pitchFamily="34" charset="0"/>
                        </a:rPr>
                        <a:t>PE will be on the following days: </a:t>
                      </a:r>
                      <a:endParaRPr lang="en-GB" sz="800" b="0" i="0" u="none" strike="noStrike" noProof="0" dirty="0">
                        <a:solidFill>
                          <a:srgbClr val="000000"/>
                        </a:solidFill>
                        <a:effectLst/>
                        <a:latin typeface="Century Gothic" panose="020B0502020202020204" pitchFamily="34" charset="0"/>
                      </a:endParaRPr>
                    </a:p>
                    <a:p>
                      <a:pPr marL="0" marR="0" lvl="0" indent="0" algn="just">
                        <a:lnSpc>
                          <a:spcPct val="100000"/>
                        </a:lnSpc>
                        <a:spcBef>
                          <a:spcPts val="0"/>
                        </a:spcBef>
                        <a:spcAft>
                          <a:spcPts val="0"/>
                        </a:spcAft>
                        <a:buClrTx/>
                        <a:buSzTx/>
                        <a:buFontTx/>
                        <a:buNone/>
                      </a:pPr>
                      <a:r>
                        <a:rPr lang="en-GB" sz="800" b="1" i="0" u="none" strike="noStrike" noProof="0" dirty="0">
                          <a:solidFill>
                            <a:schemeClr val="dk1"/>
                          </a:solidFill>
                          <a:effectLst/>
                          <a:latin typeface="Century Gothic" panose="020B0502020202020204" pitchFamily="34" charset="0"/>
                        </a:rPr>
                        <a:t>4B</a:t>
                      </a:r>
                      <a:r>
                        <a:rPr lang="en-GB" sz="800" b="0" i="0" u="none" strike="noStrike" noProof="0" dirty="0">
                          <a:solidFill>
                            <a:schemeClr val="dk1"/>
                          </a:solidFill>
                          <a:effectLst/>
                          <a:latin typeface="Century Gothic" panose="020B0502020202020204" pitchFamily="34" charset="0"/>
                        </a:rPr>
                        <a:t>: Tuesdays and Thursdays               </a:t>
                      </a:r>
                      <a:r>
                        <a:rPr lang="en-GB" sz="800" b="1" i="0" u="none" strike="noStrike" noProof="0" dirty="0">
                          <a:solidFill>
                            <a:schemeClr val="dk1"/>
                          </a:solidFill>
                          <a:effectLst/>
                          <a:latin typeface="Century Gothic" panose="020B0502020202020204" pitchFamily="34" charset="0"/>
                        </a:rPr>
                        <a:t>4D</a:t>
                      </a:r>
                      <a:r>
                        <a:rPr lang="en-GB" sz="800" b="0" i="0" u="none" strike="noStrike" noProof="0" dirty="0">
                          <a:solidFill>
                            <a:schemeClr val="dk1"/>
                          </a:solidFill>
                          <a:effectLst/>
                          <a:latin typeface="Century Gothic" panose="020B0502020202020204" pitchFamily="34" charset="0"/>
                        </a:rPr>
                        <a:t>: Mondays and Fridays                  </a:t>
                      </a:r>
                      <a:r>
                        <a:rPr lang="en-GB" sz="800" b="1" i="0" u="none" strike="noStrike" noProof="0" dirty="0">
                          <a:solidFill>
                            <a:schemeClr val="dk1"/>
                          </a:solidFill>
                          <a:effectLst/>
                          <a:latin typeface="Century Gothic" panose="020B0502020202020204" pitchFamily="34" charset="0"/>
                        </a:rPr>
                        <a:t> 4G</a:t>
                      </a:r>
                      <a:r>
                        <a:rPr lang="en-GB" sz="800" b="0" i="0" u="none" strike="noStrike" noProof="0" dirty="0">
                          <a:solidFill>
                            <a:schemeClr val="dk1"/>
                          </a:solidFill>
                          <a:effectLst/>
                          <a:latin typeface="Century Gothic" panose="020B0502020202020204" pitchFamily="34" charset="0"/>
                        </a:rPr>
                        <a:t>: Wednesdays and Fridays</a:t>
                      </a:r>
                      <a:endParaRPr lang="en-US" sz="800" b="0" i="0" u="none" strike="noStrike" noProof="0" dirty="0">
                        <a:solidFill>
                          <a:srgbClr val="000000"/>
                        </a:solidFill>
                        <a:effectLst/>
                        <a:latin typeface="Century Gothic" panose="020B0502020202020204" pitchFamily="34" charset="0"/>
                      </a:endParaRPr>
                    </a:p>
                    <a:p>
                      <a:pPr marL="0" marR="0" lvl="0" indent="0" algn="just">
                        <a:lnSpc>
                          <a:spcPct val="100000"/>
                        </a:lnSpc>
                        <a:spcBef>
                          <a:spcPts val="0"/>
                        </a:spcBef>
                        <a:spcAft>
                          <a:spcPts val="0"/>
                        </a:spcAft>
                        <a:buClrTx/>
                        <a:buSzTx/>
                        <a:buFontTx/>
                        <a:buNone/>
                      </a:pPr>
                      <a:r>
                        <a:rPr lang="en-GB" sz="800" dirty="0">
                          <a:solidFill>
                            <a:schemeClr val="dk1"/>
                          </a:solidFill>
                          <a:effectLst/>
                          <a:latin typeface="Century Gothic" panose="020B0502020202020204" pitchFamily="34" charset="0"/>
                          <a:ea typeface="+mn-ea"/>
                          <a:cs typeface="+mn-cs"/>
                        </a:rPr>
                        <a:t>Please can children come to school in their PE kit on these days.</a:t>
                      </a:r>
                      <a:endParaRPr lang="en-GB" sz="800" b="0" dirty="0">
                        <a:solidFill>
                          <a:schemeClr val="dk1"/>
                        </a:solidFill>
                        <a:effectLst/>
                        <a:latin typeface="Century Gothic" panose="020B0502020202020204" pitchFamily="34" charset="0"/>
                        <a:ea typeface="+mn-ea"/>
                        <a:cs typeface="+mn-cs"/>
                      </a:endParaRPr>
                    </a:p>
                  </a:txBody>
                  <a:tcPr>
                    <a:noFill/>
                  </a:tcPr>
                </a:tc>
                <a:extLst>
                  <a:ext uri="{0D108BD9-81ED-4DB2-BD59-A6C34878D82A}">
                    <a16:rowId xmlns:a16="http://schemas.microsoft.com/office/drawing/2014/main" val="10001"/>
                  </a:ext>
                </a:extLst>
              </a:tr>
              <a:tr h="228600">
                <a:tc>
                  <a:txBody>
                    <a:bodyPr/>
                    <a:lstStyle/>
                    <a:p>
                      <a:pPr marL="0" lvl="0" indent="0" algn="just">
                        <a:lnSpc>
                          <a:spcPct val="100000"/>
                        </a:lnSpc>
                        <a:spcBef>
                          <a:spcPts val="0"/>
                        </a:spcBef>
                        <a:spcAft>
                          <a:spcPts val="0"/>
                        </a:spcAft>
                        <a:buNone/>
                      </a:pPr>
                      <a:endParaRPr lang="en-GB" sz="900" b="1" dirty="0">
                        <a:solidFill>
                          <a:schemeClr val="dk1"/>
                        </a:solidFill>
                        <a:effectLst/>
                        <a:latin typeface="Century Gothic"/>
                        <a:ea typeface="+mn-ea"/>
                        <a:cs typeface="+mn-cs"/>
                      </a:endParaRPr>
                    </a:p>
                  </a:txBody>
                  <a:tcPr>
                    <a:noFill/>
                  </a:tcPr>
                </a:tc>
                <a:extLst>
                  <a:ext uri="{0D108BD9-81ED-4DB2-BD59-A6C34878D82A}">
                    <a16:rowId xmlns:a16="http://schemas.microsoft.com/office/drawing/2014/main" val="4290914543"/>
                  </a:ext>
                </a:extLst>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1625186138"/>
              </p:ext>
            </p:extLst>
          </p:nvPr>
        </p:nvGraphicFramePr>
        <p:xfrm>
          <a:off x="267588" y="8549983"/>
          <a:ext cx="6340443" cy="1348229"/>
        </p:xfrm>
        <a:graphic>
          <a:graphicData uri="http://schemas.openxmlformats.org/drawingml/2006/table">
            <a:tbl>
              <a:tblPr firstRow="1" bandRow="1">
                <a:tableStyleId>{5C22544A-7EE6-4342-B048-85BDC9FD1C3A}</a:tableStyleId>
              </a:tblPr>
              <a:tblGrid>
                <a:gridCol w="6340443">
                  <a:extLst>
                    <a:ext uri="{9D8B030D-6E8A-4147-A177-3AD203B41FA5}">
                      <a16:colId xmlns:a16="http://schemas.microsoft.com/office/drawing/2014/main" val="20000"/>
                    </a:ext>
                  </a:extLst>
                </a:gridCol>
              </a:tblGrid>
              <a:tr h="455870">
                <a:tc>
                  <a:txBody>
                    <a:bodyPr/>
                    <a:lstStyle/>
                    <a:p>
                      <a:pPr algn="ctr"/>
                      <a:r>
                        <a:rPr lang="en-GB" sz="1400" b="1" dirty="0">
                          <a:latin typeface="Century Gothic" panose="020B0502020202020204" pitchFamily="34" charset="0"/>
                        </a:rPr>
                        <a:t>Homework and Reading</a:t>
                      </a:r>
                      <a:endParaRPr lang="en-GB" sz="1300" b="1" dirty="0">
                        <a:latin typeface="Century Gothic" panose="020B0502020202020204" pitchFamily="34" charset="0"/>
                      </a:endParaRPr>
                    </a:p>
                  </a:txBody>
                  <a:tcPr>
                    <a:solidFill>
                      <a:srgbClr val="C00000"/>
                    </a:solidFill>
                  </a:tcPr>
                </a:tc>
                <a:extLst>
                  <a:ext uri="{0D108BD9-81ED-4DB2-BD59-A6C34878D82A}">
                    <a16:rowId xmlns:a16="http://schemas.microsoft.com/office/drawing/2014/main" val="10000"/>
                  </a:ext>
                </a:extLst>
              </a:tr>
              <a:tr h="892359">
                <a:tc>
                  <a:txBody>
                    <a:bodyPr/>
                    <a:lstStyle/>
                    <a:p>
                      <a:pPr algn="just"/>
                      <a:r>
                        <a:rPr kumimoji="0" lang="en-GB" sz="900" b="0" i="0" u="none" strike="noStrike" kern="0" cap="none" spc="-5" normalizeH="0" baseline="0" noProof="0" dirty="0">
                          <a:ln>
                            <a:noFill/>
                          </a:ln>
                          <a:effectLst/>
                          <a:uLnTx/>
                          <a:uFillTx/>
                          <a:latin typeface="Century Gothic" panose="020B0502020202020204" pitchFamily="34" charset="0"/>
                          <a:ea typeface="+mn-ea"/>
                          <a:cs typeface="Century Gothic"/>
                        </a:rPr>
                        <a:t>Please practise times tables on Times Tables Rockstars at least 10 minutes a day.</a:t>
                      </a:r>
                      <a:r>
                        <a:rPr lang="en-GB" sz="900" b="0" i="0" u="none" strike="noStrike" kern="0" cap="none" spc="-5" normalizeH="0" baseline="0" noProof="0" dirty="0">
                          <a:ln>
                            <a:noFill/>
                          </a:ln>
                          <a:effectLst/>
                          <a:uLnTx/>
                          <a:uFillTx/>
                          <a:latin typeface="Century Gothic" panose="020B0502020202020204" pitchFamily="34" charset="0"/>
                          <a:ea typeface="+mn-ea"/>
                          <a:cs typeface="Century Gothic"/>
                        </a:rPr>
                        <a:t> </a:t>
                      </a:r>
                      <a:r>
                        <a:rPr kumimoji="0" lang="en-GB" sz="900" b="0" i="0" u="none" strike="noStrike" kern="0" cap="none" spc="-5" normalizeH="0" baseline="0" noProof="0" dirty="0">
                          <a:ln>
                            <a:noFill/>
                          </a:ln>
                          <a:effectLst/>
                          <a:uLnTx/>
                          <a:uFillTx/>
                          <a:latin typeface="Century Gothic" panose="020B0502020202020204" pitchFamily="34" charset="0"/>
                          <a:ea typeface="+mn-ea"/>
                          <a:cs typeface="Century Gothic"/>
                        </a:rPr>
                        <a:t>We expect children to read</a:t>
                      </a:r>
                      <a:r>
                        <a:rPr lang="en-GB" sz="900" b="0" i="0" u="none" strike="noStrike" kern="0" cap="none" spc="-5" normalizeH="0" baseline="0" noProof="0" dirty="0">
                          <a:ln>
                            <a:noFill/>
                          </a:ln>
                          <a:effectLst/>
                          <a:uLnTx/>
                          <a:uFillTx/>
                          <a:latin typeface="Century Gothic" panose="020B0502020202020204" pitchFamily="34" charset="0"/>
                          <a:ea typeface="+mn-ea"/>
                          <a:cs typeface="Century Gothic"/>
                        </a:rPr>
                        <a:t> at least 5 times a week. Rewards will be given to children who are achieving 5 reads each week. Homework will be given out on a Thursday and should be returned the following Wednesday.</a:t>
                      </a:r>
                      <a:endParaRPr lang="en-GB" sz="900" dirty="0">
                        <a:solidFill>
                          <a:schemeClr val="dk1"/>
                        </a:solidFill>
                        <a:effectLst/>
                        <a:latin typeface="Century Gothic" panose="020B0502020202020204" pitchFamily="34" charset="0"/>
                        <a:ea typeface="+mn-ea"/>
                        <a:cs typeface="+mn-cs"/>
                      </a:endParaRPr>
                    </a:p>
                    <a:p>
                      <a:pPr lvl="0" algn="just">
                        <a:buNone/>
                      </a:pPr>
                      <a:endParaRPr lang="en-GB" sz="900" b="0" i="0" u="none" strike="noStrike" kern="0" cap="none" spc="-5" normalizeH="0" baseline="0" noProof="0" dirty="0">
                        <a:ln>
                          <a:noFill/>
                        </a:ln>
                        <a:effectLst/>
                        <a:uLnTx/>
                        <a:uFillTx/>
                        <a:latin typeface="Century Gothic"/>
                        <a:ea typeface="+mn-ea"/>
                        <a:cs typeface="Century Gothic"/>
                      </a:endParaRPr>
                    </a:p>
                  </a:txBody>
                  <a:tcPr>
                    <a:noFill/>
                  </a:tcPr>
                </a:tc>
                <a:extLst>
                  <a:ext uri="{0D108BD9-81ED-4DB2-BD59-A6C34878D82A}">
                    <a16:rowId xmlns:a16="http://schemas.microsoft.com/office/drawing/2014/main" val="10001"/>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fc5d4db-6833-42b1-8d1c-86d138aea8c8" xsi:nil="true"/>
    <lcf76f155ced4ddcb4097134ff3c332f xmlns="3f88fc4b-665a-44ba-aafa-4c803a1810c3">
      <Terms xmlns="http://schemas.microsoft.com/office/infopath/2007/PartnerControls"/>
    </lcf76f155ced4ddcb4097134ff3c332f>
    <MediaLengthInSeconds xmlns="3f88fc4b-665a-44ba-aafa-4c803a1810c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80E64EC8278244587B9230CFF159055" ma:contentTypeVersion="12" ma:contentTypeDescription="Create a new document." ma:contentTypeScope="" ma:versionID="705ec77a958c25cd3cf7bce3af79a37f">
  <xsd:schema xmlns:xsd="http://www.w3.org/2001/XMLSchema" xmlns:xs="http://www.w3.org/2001/XMLSchema" xmlns:p="http://schemas.microsoft.com/office/2006/metadata/properties" xmlns:ns2="3f88fc4b-665a-44ba-aafa-4c803a1810c3" xmlns:ns3="3fc5d4db-6833-42b1-8d1c-86d138aea8c8" targetNamespace="http://schemas.microsoft.com/office/2006/metadata/properties" ma:root="true" ma:fieldsID="688efd7dcde54fe04f0f02970707c61a" ns2:_="" ns3:_="">
    <xsd:import namespace="3f88fc4b-665a-44ba-aafa-4c803a1810c3"/>
    <xsd:import namespace="3fc5d4db-6833-42b1-8d1c-86d138aea8c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88fc4b-665a-44ba-aafa-4c803a1810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ab54a18-ed8b-47ca-9fc6-f3650b48905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fc5d4db-6833-42b1-8d1c-86d138aea8c8"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39c0751-6cc0-4af5-a269-d7cb26c9aac9}" ma:internalName="TaxCatchAll" ma:showField="CatchAllData" ma:web="3fc5d4db-6833-42b1-8d1c-86d138aea8c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7669C30-5EEA-417A-9850-7B40D61B3BB8}">
  <ds:schemaRefs>
    <ds:schemaRef ds:uri="http://schemas.microsoft.com/office/2006/documentManagement/types"/>
    <ds:schemaRef ds:uri="http://schemas.microsoft.com/office/2006/metadata/properties"/>
    <ds:schemaRef ds:uri="http://purl.org/dc/terms/"/>
    <ds:schemaRef ds:uri="http://purl.org/dc/elements/1.1/"/>
    <ds:schemaRef ds:uri="http://schemas.microsoft.com/office/infopath/2007/PartnerControls"/>
    <ds:schemaRef ds:uri="http://www.w3.org/XML/1998/namespace"/>
    <ds:schemaRef ds:uri="5c4444ef-3215-4925-b4a1-cb70807c16b0"/>
    <ds:schemaRef ds:uri="http://schemas.openxmlformats.org/package/2006/metadata/core-properties"/>
    <ds:schemaRef ds:uri="c610f674-3d6b-4d43-a5a3-bead2319c8fe"/>
    <ds:schemaRef ds:uri="http://purl.org/dc/dcmitype/"/>
  </ds:schemaRefs>
</ds:datastoreItem>
</file>

<file path=customXml/itemProps2.xml><?xml version="1.0" encoding="utf-8"?>
<ds:datastoreItem xmlns:ds="http://schemas.openxmlformats.org/officeDocument/2006/customXml" ds:itemID="{ED146F1F-D7D1-4BF3-BAF7-5D0DEC58243F}"/>
</file>

<file path=customXml/itemProps3.xml><?xml version="1.0" encoding="utf-8"?>
<ds:datastoreItem xmlns:ds="http://schemas.openxmlformats.org/officeDocument/2006/customXml" ds:itemID="{45CD0A42-28CD-4F66-834A-3DBC1B1125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3947</TotalTime>
  <Words>621</Words>
  <Application>Microsoft Office PowerPoint</Application>
  <PresentationFormat>A4 Paper (210x297 mm)</PresentationFormat>
  <Paragraphs>41</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Calibri</vt:lpstr>
      <vt:lpstr>Century Gothic</vt:lpstr>
      <vt:lpstr>Office Theme</vt:lpstr>
      <vt:lpstr>Year 4 Curriculum Letter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4 Curriculum Letter</dc:title>
  <dc:creator>Head Teacher</dc:creator>
  <cp:lastModifiedBy>Jo Davis</cp:lastModifiedBy>
  <cp:revision>6</cp:revision>
  <cp:lastPrinted>2026-09-09T10:45:08Z</cp:lastPrinted>
  <dcterms:created xsi:type="dcterms:W3CDTF">2020-03-24T13:38:36Z</dcterms:created>
  <dcterms:modified xsi:type="dcterms:W3CDTF">2026-09-09T10:45:18Z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2020-03-13T00:00:00Z</vt:filetime>
  </property>
  <property fmtid="{D5CDD505-2E9C-101B-9397-08002B2CF9AE}" pid="3" name="Creator">
    <vt:lpwstr>Microsoft® PowerPoint® 2016</vt:lpwstr>
  </property>
  <property fmtid="{D5CDD505-2E9C-101B-9397-08002B2CF9AE}" pid="4" name="LastSaved">
    <vt:filetime>2020-03-24T00:00:00Z</vt:filetime>
  </property>
  <property fmtid="{D5CDD505-2E9C-101B-9397-08002B2CF9AE}" pid="5" name="ContentTypeId">
    <vt:lpwstr>0x010100080E64EC8278244587B9230CFF159055</vt:lpwstr>
  </property>
  <property fmtid="{D5CDD505-2E9C-101B-9397-08002B2CF9AE}" pid="6" name="Order">
    <vt:r8>1049200</vt:r8>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_ExtendedDescription">
    <vt:lpwstr/>
  </property>
  <property fmtid="{D5CDD505-2E9C-101B-9397-08002B2CF9AE}" pid="11" name="TriggerFlowInfo">
    <vt:lpwstr/>
  </property>
  <property fmtid="{D5CDD505-2E9C-101B-9397-08002B2CF9AE}" pid="12" name="MediaServiceImageTags">
    <vt:lpwstr/>
  </property>
</Properties>
</file>