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7"/>
    <p:restoredTop sz="94638"/>
  </p:normalViewPr>
  <p:slideViewPr>
    <p:cSldViewPr snapToGrid="0">
      <p:cViewPr varScale="1">
        <p:scale>
          <a:sx n="47" d="100"/>
          <a:sy n="47" d="100"/>
        </p:scale>
        <p:origin x="2466" y="6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792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7923"/>
          </a:xfrm>
          <a:prstGeom prst="rect">
            <a:avLst/>
          </a:prstGeom>
        </p:spPr>
        <p:txBody>
          <a:bodyPr vert="horz" lIns="91440" tIns="45720" rIns="91440" bIns="45720" rtlCol="0"/>
          <a:lstStyle>
            <a:lvl1pPr algn="r">
              <a:defRPr sz="1200"/>
            </a:lvl1pPr>
          </a:lstStyle>
          <a:p>
            <a:fld id="{C5AC24C5-00C0-4922-A221-0F45092469F6}" type="datetimeFigureOut">
              <a:rPr lang="en-GB" smtClean="0"/>
              <a:t>09/09/2026</a:t>
            </a:fld>
            <a:endParaRPr lang="en-GB"/>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6"/>
            <a:ext cx="5438140" cy="39086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716"/>
            <a:ext cx="2945659" cy="49792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716"/>
            <a:ext cx="2945659" cy="497922"/>
          </a:xfrm>
          <a:prstGeom prst="rect">
            <a:avLst/>
          </a:prstGeom>
        </p:spPr>
        <p:txBody>
          <a:bodyPr vert="horz" lIns="91440" tIns="45720" rIns="91440" bIns="45720" rtlCol="0" anchor="b"/>
          <a:lstStyle>
            <a:lvl1pPr algn="r">
              <a:defRPr sz="1200"/>
            </a:lvl1pPr>
          </a:lstStyle>
          <a:p>
            <a:fld id="{FA174BEE-5EB3-4B18-8C7B-5E810F92EDF6}" type="slidenum">
              <a:rPr lang="en-GB" smtClean="0"/>
              <a:t>‹#›</a:t>
            </a:fld>
            <a:endParaRPr lang="en-GB"/>
          </a:p>
        </p:txBody>
      </p:sp>
    </p:spTree>
    <p:extLst>
      <p:ext uri="{BB962C8B-B14F-4D97-AF65-F5344CB8AC3E}">
        <p14:creationId xmlns:p14="http://schemas.microsoft.com/office/powerpoint/2010/main" val="179311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14350" y="3070860"/>
            <a:ext cx="5829300" cy="208025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028700" y="5547360"/>
            <a:ext cx="4800600" cy="2476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sz="half" idx="2"/>
          </p:nvPr>
        </p:nvSpPr>
        <p:spPr>
          <a:xfrm>
            <a:off x="342900" y="2278380"/>
            <a:ext cx="2983230" cy="653796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31870" y="2278380"/>
            <a:ext cx="2983230" cy="653796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5250" y="67818"/>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a:p>
        </p:txBody>
      </p:sp>
      <p:sp>
        <p:nvSpPr>
          <p:cNvPr id="2" name="Holder 2"/>
          <p:cNvSpPr>
            <a:spLocks noGrp="1"/>
          </p:cNvSpPr>
          <p:nvPr>
            <p:ph type="title"/>
          </p:nvPr>
        </p:nvSpPr>
        <p:spPr>
          <a:xfrm>
            <a:off x="285699" y="164718"/>
            <a:ext cx="6286601" cy="391159"/>
          </a:xfrm>
          <a:prstGeom prst="rect">
            <a:avLst/>
          </a:prstGeom>
        </p:spPr>
        <p:txBody>
          <a:bodyPr wrap="square" lIns="0" tIns="0" rIns="0" bIns="0">
            <a:spAutoFit/>
          </a:bodyPr>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a:xfrm>
            <a:off x="238925" y="4054983"/>
            <a:ext cx="6380149" cy="310197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331720" y="9212580"/>
            <a:ext cx="2194560" cy="4953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42900" y="9212580"/>
            <a:ext cx="1577340" cy="4953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a:xfrm>
            <a:off x="4937760" y="9212580"/>
            <a:ext cx="1577340" cy="4953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2284341071"/>
              </p:ext>
            </p:extLst>
          </p:nvPr>
        </p:nvGraphicFramePr>
        <p:xfrm>
          <a:off x="253096" y="828565"/>
          <a:ext cx="5766704" cy="1457435"/>
        </p:xfrm>
        <a:graphic>
          <a:graphicData uri="http://schemas.openxmlformats.org/drawingml/2006/table">
            <a:tbl>
              <a:tblPr firstRow="1" bandRow="1">
                <a:tableStyleId>{5C22544A-7EE6-4342-B048-85BDC9FD1C3A}</a:tableStyleId>
              </a:tblPr>
              <a:tblGrid>
                <a:gridCol w="5766704">
                  <a:extLst>
                    <a:ext uri="{9D8B030D-6E8A-4147-A177-3AD203B41FA5}">
                      <a16:colId xmlns:a16="http://schemas.microsoft.com/office/drawing/2014/main" val="20000"/>
                    </a:ext>
                  </a:extLst>
                </a:gridCol>
              </a:tblGrid>
              <a:tr h="288156">
                <a:tc>
                  <a:txBody>
                    <a:bodyPr/>
                    <a:lstStyle/>
                    <a:p>
                      <a:pPr algn="ctr"/>
                      <a:r>
                        <a:rPr lang="en-GB" sz="1400" b="1">
                          <a:latin typeface="Century Gothic" panose="020B0502020202020204" pitchFamily="34" charset="0"/>
                        </a:rPr>
                        <a:t>Welcome</a:t>
                      </a:r>
                      <a:endParaRPr lang="en-GB" sz="1300" b="1">
                        <a:latin typeface="Century Gothic" panose="020B0502020202020204" pitchFamily="34" charset="0"/>
                      </a:endParaRPr>
                    </a:p>
                  </a:txBody>
                  <a:tcPr>
                    <a:solidFill>
                      <a:srgbClr val="C00000"/>
                    </a:solidFill>
                  </a:tcPr>
                </a:tc>
                <a:extLst>
                  <a:ext uri="{0D108BD9-81ED-4DB2-BD59-A6C34878D82A}">
                    <a16:rowId xmlns:a16="http://schemas.microsoft.com/office/drawing/2014/main" val="10000"/>
                  </a:ext>
                </a:extLst>
              </a:tr>
              <a:tr h="1152635">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5" normalizeH="0" baseline="0" noProof="0" dirty="0">
                          <a:ln>
                            <a:noFill/>
                          </a:ln>
                          <a:solidFill>
                            <a:prstClr val="black"/>
                          </a:solidFill>
                          <a:effectLst/>
                          <a:uLnTx/>
                          <a:uFillTx/>
                          <a:latin typeface="Century Gothic"/>
                          <a:ea typeface="+mn-ea"/>
                          <a:cs typeface="Century Gothic"/>
                        </a:rPr>
                        <a:t>It has been lovely welcoming the children back to school. The</a:t>
                      </a:r>
                      <a:r>
                        <a:rPr kumimoji="0" lang="en-GB" sz="900" b="0" i="0" u="none" strike="noStrike" kern="0" cap="none" spc="-5" normalizeH="0" baseline="0" noProof="0" dirty="0">
                          <a:ln>
                            <a:noFill/>
                          </a:ln>
                          <a:solidFill>
                            <a:schemeClr val="dk1"/>
                          </a:solidFill>
                          <a:effectLst/>
                          <a:uLnTx/>
                          <a:uFillTx/>
                          <a:latin typeface="Century Gothic"/>
                          <a:ea typeface="+mn-ea"/>
                          <a:cs typeface="Times New Roman"/>
                        </a:rPr>
                        <a:t>y</a:t>
                      </a:r>
                      <a:r>
                        <a:rPr lang="en-GB" sz="900" dirty="0">
                          <a:solidFill>
                            <a:schemeClr val="dk1"/>
                          </a:solidFill>
                          <a:effectLst/>
                          <a:latin typeface="Century Gothic"/>
                          <a:ea typeface="+mn-ea"/>
                          <a:cs typeface="Times New Roman"/>
                        </a:rPr>
                        <a:t> have settled well into Year 1 and they have shown enthusiasm towards their learning. The children have been working hard to learn the routines and expectations of KS1. We have been very impressed with how hard the children have worked this week and we are really looking forward to teaching them this year. </a:t>
                      </a:r>
                    </a:p>
                    <a:p>
                      <a:r>
                        <a:rPr lang="en-GB" sz="900">
                          <a:solidFill>
                            <a:schemeClr val="dk1"/>
                          </a:solidFill>
                          <a:effectLst/>
                          <a:latin typeface="Century Gothic" panose="020B0502020202020204" pitchFamily="34" charset="0"/>
                          <a:ea typeface="+mn-ea"/>
                          <a:cs typeface="Times New Roman" panose="02020603050405020304" pitchFamily="18" charset="0"/>
                        </a:rPr>
                        <a:t>This letter gives you an overview of what to expect from the Autumn term, including details of the curriculum. If you have any questions, please don’t hesitate to ask one of the Year 1 teachers. </a:t>
                      </a:r>
                      <a:endParaRPr lang="en-GB" sz="900" b="1">
                        <a:solidFill>
                          <a:schemeClr val="dk1"/>
                        </a:solidFill>
                        <a:effectLst/>
                        <a:latin typeface="Century Gothic" panose="020B0502020202020204" pitchFamily="34" charset="0"/>
                        <a:ea typeface="+mn-ea"/>
                        <a:cs typeface="Times New Roman" panose="02020603050405020304" pitchFamily="18" charset="0"/>
                      </a:endParaRPr>
                    </a:p>
                    <a:p>
                      <a:r>
                        <a:rPr lang="en-GB" sz="900" b="1" dirty="0">
                          <a:solidFill>
                            <a:schemeClr val="dk1"/>
                          </a:solidFill>
                          <a:effectLst/>
                          <a:latin typeface="Century Gothic"/>
                          <a:ea typeface="+mn-ea"/>
                          <a:cs typeface="Times New Roman"/>
                        </a:rPr>
                        <a:t>Year Group Leader Mrs Corbett,</a:t>
                      </a:r>
                      <a:r>
                        <a:rPr lang="en-GB" sz="900" b="1" baseline="0" dirty="0">
                          <a:solidFill>
                            <a:schemeClr val="dk1"/>
                          </a:solidFill>
                          <a:effectLst/>
                          <a:latin typeface="Century Gothic"/>
                          <a:ea typeface="+mn-ea"/>
                          <a:cs typeface="Times New Roman"/>
                        </a:rPr>
                        <a:t> </a:t>
                      </a:r>
                      <a:r>
                        <a:rPr lang="en-GB" sz="900" b="1" dirty="0">
                          <a:solidFill>
                            <a:schemeClr val="dk1"/>
                          </a:solidFill>
                          <a:effectLst/>
                          <a:latin typeface="Century Gothic"/>
                          <a:ea typeface="+mn-ea"/>
                          <a:cs typeface="Times New Roman"/>
                        </a:rPr>
                        <a:t>Miss Blower </a:t>
                      </a:r>
                      <a:r>
                        <a:rPr lang="en-GB" sz="900" b="1">
                          <a:solidFill>
                            <a:schemeClr val="dk1"/>
                          </a:solidFill>
                          <a:effectLst/>
                          <a:latin typeface="Century Gothic"/>
                          <a:ea typeface="+mn-ea"/>
                          <a:cs typeface="Times New Roman"/>
                        </a:rPr>
                        <a:t>and Miss Dhillon</a:t>
                      </a:r>
                      <a:endParaRPr kumimoji="0" lang="en-GB" sz="900" b="1" i="0" u="none" strike="noStrike" kern="0" cap="none" spc="-5" normalizeH="0" baseline="0" noProof="0" dirty="0">
                        <a:ln>
                          <a:noFill/>
                        </a:ln>
                        <a:solidFill>
                          <a:prstClr val="black"/>
                        </a:solidFill>
                        <a:effectLst/>
                        <a:uLnTx/>
                        <a:uFillTx/>
                        <a:latin typeface="Century Gothic"/>
                        <a:ea typeface="+mn-ea"/>
                        <a:cs typeface="Times New Roman"/>
                      </a:endParaRPr>
                    </a:p>
                  </a:txBody>
                  <a:tcPr>
                    <a:no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75640" y="164718"/>
            <a:ext cx="3781425" cy="391160"/>
          </a:xfrm>
          <a:prstGeom prst="rect">
            <a:avLst/>
          </a:prstGeom>
        </p:spPr>
        <p:txBody>
          <a:bodyPr vert="horz" wrap="square" lIns="0" tIns="12700" rIns="0" bIns="0" rtlCol="0">
            <a:spAutoFit/>
          </a:bodyPr>
          <a:lstStyle/>
          <a:p>
            <a:pPr marL="12700">
              <a:lnSpc>
                <a:spcPct val="100000"/>
              </a:lnSpc>
              <a:spcBef>
                <a:spcPts val="100"/>
              </a:spcBef>
            </a:pPr>
            <a:r>
              <a:rPr lang="en-GB"/>
              <a:t>Year 1 Curriculum Letter</a:t>
            </a:r>
            <a:endParaRPr/>
          </a:p>
        </p:txBody>
      </p:sp>
      <p:sp>
        <p:nvSpPr>
          <p:cNvPr id="3" name="object 3"/>
          <p:cNvSpPr/>
          <p:nvPr/>
        </p:nvSpPr>
        <p:spPr>
          <a:xfrm>
            <a:off x="94297" y="79894"/>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a:p>
        </p:txBody>
      </p:sp>
      <p:sp>
        <p:nvSpPr>
          <p:cNvPr id="4" name="object 4"/>
          <p:cNvSpPr/>
          <p:nvPr/>
        </p:nvSpPr>
        <p:spPr>
          <a:xfrm>
            <a:off x="265128" y="652798"/>
            <a:ext cx="5379078" cy="134001"/>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5890110" y="211836"/>
            <a:ext cx="725973" cy="1520952"/>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4022355" y="341766"/>
            <a:ext cx="1701085" cy="175048"/>
          </a:xfrm>
          <a:prstGeom prst="rect">
            <a:avLst/>
          </a:prstGeom>
        </p:spPr>
        <p:txBody>
          <a:bodyPr vert="horz" wrap="square" lIns="0" tIns="13335" rIns="0" bIns="0" rtlCol="0" anchor="t">
            <a:spAutoFit/>
          </a:bodyPr>
          <a:lstStyle/>
          <a:p>
            <a:pPr algn="ctr">
              <a:lnSpc>
                <a:spcPct val="100000"/>
              </a:lnSpc>
              <a:spcBef>
                <a:spcPts val="105"/>
              </a:spcBef>
            </a:pPr>
            <a:r>
              <a:rPr lang="en-GB" sz="1050" b="1" dirty="0">
                <a:solidFill>
                  <a:srgbClr val="C00000"/>
                </a:solidFill>
                <a:latin typeface="Century Gothic"/>
                <a:cs typeface="Century Gothic"/>
              </a:rPr>
              <a:t>Autumn Term</a:t>
            </a:r>
            <a:r>
              <a:rPr lang="en-GB" sz="1050" dirty="0">
                <a:latin typeface="Century Gothic"/>
                <a:cs typeface="Century Gothic"/>
              </a:rPr>
              <a:t> – </a:t>
            </a:r>
            <a:r>
              <a:rPr lang="en-GB" sz="1000" i="1" spc="-10">
                <a:latin typeface="Century Gothic"/>
                <a:cs typeface="Century Gothic"/>
              </a:rPr>
              <a:t>2026/27</a:t>
            </a:r>
            <a:endParaRPr sz="1000">
              <a:latin typeface="Century Gothic"/>
              <a:cs typeface="Century Gothic"/>
            </a:endParaRPr>
          </a:p>
        </p:txBody>
      </p:sp>
      <p:graphicFrame>
        <p:nvGraphicFramePr>
          <p:cNvPr id="14" name="Table 13"/>
          <p:cNvGraphicFramePr>
            <a:graphicFrameLocks noGrp="1"/>
          </p:cNvGraphicFramePr>
          <p:nvPr>
            <p:extLst>
              <p:ext uri="{D42A27DB-BD31-4B8C-83A1-F6EECF244321}">
                <p14:modId xmlns:p14="http://schemas.microsoft.com/office/powerpoint/2010/main" val="3735744079"/>
              </p:ext>
            </p:extLst>
          </p:nvPr>
        </p:nvGraphicFramePr>
        <p:xfrm>
          <a:off x="3490031" y="2133600"/>
          <a:ext cx="3096000" cy="2685072"/>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324460">
                <a:tc>
                  <a:txBody>
                    <a:bodyPr/>
                    <a:lstStyle/>
                    <a:p>
                      <a:pPr algn="ctr"/>
                      <a:r>
                        <a:rPr lang="en-GB" sz="1400" b="1">
                          <a:latin typeface="Century Gothic" panose="020B0502020202020204" pitchFamily="34" charset="0"/>
                        </a:rPr>
                        <a:t>Mathematics</a:t>
                      </a:r>
                    </a:p>
                  </a:txBody>
                  <a:tcPr>
                    <a:solidFill>
                      <a:srgbClr val="C00000"/>
                    </a:solidFill>
                  </a:tcPr>
                </a:tc>
                <a:extLst>
                  <a:ext uri="{0D108BD9-81ED-4DB2-BD59-A6C34878D82A}">
                    <a16:rowId xmlns:a16="http://schemas.microsoft.com/office/drawing/2014/main" val="10000"/>
                  </a:ext>
                </a:extLst>
              </a:tr>
              <a:tr h="2360612">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850">
                          <a:solidFill>
                            <a:schemeClr val="dk1"/>
                          </a:solidFill>
                          <a:effectLst/>
                          <a:latin typeface="Century Gothic" panose="020B0502020202020204" pitchFamily="34" charset="0"/>
                          <a:ea typeface="+mn-ea"/>
                          <a:cs typeface="+mn-cs"/>
                        </a:rPr>
                        <a:t>This term in Maths lessons, we will be learning about:</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850">
                        <a:solidFill>
                          <a:schemeClr val="dk1"/>
                        </a:solidFill>
                        <a:effectLst/>
                        <a:latin typeface="Century Gothic" panose="020B0502020202020204" pitchFamily="34" charset="0"/>
                        <a:ea typeface="+mn-ea"/>
                        <a:cs typeface="+mn-cs"/>
                      </a:endParaRP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50">
                          <a:solidFill>
                            <a:schemeClr val="dk1"/>
                          </a:solidFill>
                          <a:effectLst/>
                          <a:latin typeface="Century Gothic" panose="020B0502020202020204" pitchFamily="34" charset="0"/>
                          <a:ea typeface="+mn-ea"/>
                          <a:cs typeface="+mn-cs"/>
                        </a:rPr>
                        <a:t>Comparing numbers</a:t>
                      </a: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50">
                          <a:solidFill>
                            <a:schemeClr val="dk1"/>
                          </a:solidFill>
                          <a:effectLst/>
                          <a:latin typeface="Century Gothic" panose="020B0502020202020204" pitchFamily="34" charset="0"/>
                          <a:ea typeface="+mn-ea"/>
                          <a:cs typeface="+mn-cs"/>
                        </a:rPr>
                        <a:t>Patterns</a:t>
                      </a: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50">
                          <a:solidFill>
                            <a:schemeClr val="dk1"/>
                          </a:solidFill>
                          <a:effectLst/>
                          <a:latin typeface="Century Gothic" panose="020B0502020202020204" pitchFamily="34" charset="0"/>
                          <a:ea typeface="+mn-ea"/>
                          <a:cs typeface="+mn-cs"/>
                        </a:rPr>
                        <a:t>Shapes </a:t>
                      </a:r>
                    </a:p>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50">
                          <a:solidFill>
                            <a:schemeClr val="dk1"/>
                          </a:solidFill>
                          <a:effectLst/>
                          <a:latin typeface="Century Gothic"/>
                          <a:ea typeface="+mn-ea"/>
                          <a:cs typeface="+mn-cs"/>
                        </a:rPr>
                        <a:t>Counting within 20</a:t>
                      </a:r>
                    </a:p>
                    <a:p>
                      <a:pPr marL="0" marR="0" lvl="0" indent="0" algn="just"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en-GB" sz="850" dirty="0">
                          <a:solidFill>
                            <a:schemeClr val="dk1"/>
                          </a:solidFill>
                          <a:effectLst/>
                          <a:latin typeface="Century Gothic"/>
                          <a:ea typeface="+mn-ea"/>
                          <a:cs typeface="+mn-cs"/>
                        </a:rPr>
                        <a:t>We will be developing our reasoning and problem solving skills through each of the topics. </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850">
                        <a:solidFill>
                          <a:schemeClr val="dk1"/>
                        </a:solidFill>
                        <a:effectLst/>
                        <a:highlight>
                          <a:srgbClr val="FFFF00"/>
                        </a:highlight>
                        <a:latin typeface="Century Gothic" panose="020B0502020202020204" pitchFamily="34" charset="0"/>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850" dirty="0">
                          <a:solidFill>
                            <a:schemeClr val="dk1"/>
                          </a:solidFill>
                          <a:effectLst/>
                          <a:latin typeface="Century Gothic"/>
                          <a:ea typeface="+mn-ea"/>
                          <a:cs typeface="+mn-cs"/>
                        </a:rPr>
                        <a:t>In Mastering Number, we will recap and practice topics learnt in Maths lessons so we are retrieving and practising prior learning. </a:t>
                      </a:r>
                    </a:p>
                    <a:p>
                      <a:pPr marL="0" marR="0" lvl="0" indent="0" algn="just" defTabSz="914400" eaLnBrk="1" fontAlgn="auto" latinLnBrk="0" hangingPunct="1">
                        <a:lnSpc>
                          <a:spcPct val="100000"/>
                        </a:lnSpc>
                        <a:spcBef>
                          <a:spcPts val="0"/>
                        </a:spcBef>
                        <a:spcAft>
                          <a:spcPts val="0"/>
                        </a:spcAft>
                        <a:buClrTx/>
                        <a:buSzTx/>
                        <a:buFontTx/>
                        <a:buNone/>
                        <a:tabLst/>
                        <a:defRPr/>
                      </a:pPr>
                      <a:r>
                        <a:rPr lang="en-GB" sz="850" b="1">
                          <a:solidFill>
                            <a:schemeClr val="dk1"/>
                          </a:solidFill>
                          <a:effectLst/>
                          <a:latin typeface="Century Gothic" panose="020B0502020202020204" pitchFamily="34" charset="0"/>
                          <a:ea typeface="+mn-ea"/>
                          <a:cs typeface="+mn-cs"/>
                        </a:rPr>
                        <a:t>How can Parent/Carers help?</a:t>
                      </a:r>
                    </a:p>
                    <a:p>
                      <a:pPr marL="0" marR="0" lvl="0" indent="0" algn="just" defTabSz="914400" eaLnBrk="1" fontAlgn="auto" latinLnBrk="0" hangingPunct="1">
                        <a:lnSpc>
                          <a:spcPct val="100000"/>
                        </a:lnSpc>
                        <a:spcBef>
                          <a:spcPts val="0"/>
                        </a:spcBef>
                        <a:spcAft>
                          <a:spcPts val="0"/>
                        </a:spcAft>
                        <a:buClrTx/>
                        <a:buSzTx/>
                        <a:buFontTx/>
                        <a:buNone/>
                        <a:tabLst/>
                        <a:defRPr/>
                      </a:pPr>
                      <a:r>
                        <a:rPr lang="en-GB" sz="850">
                          <a:solidFill>
                            <a:schemeClr val="dk1"/>
                          </a:solidFill>
                          <a:effectLst/>
                          <a:latin typeface="Century Gothic"/>
                          <a:ea typeface="+mn-ea"/>
                          <a:cs typeface="+mn-cs"/>
                        </a:rPr>
                        <a:t>You could ask your child to practise counting within 20</a:t>
                      </a:r>
                      <a:r>
                        <a:rPr lang="en-GB" sz="850" dirty="0">
                          <a:solidFill>
                            <a:schemeClr val="dk1"/>
                          </a:solidFill>
                          <a:effectLst/>
                          <a:latin typeface="Century Gothic"/>
                          <a:ea typeface="+mn-ea"/>
                          <a:cs typeface="+mn-cs"/>
                        </a:rPr>
                        <a:t>, </a:t>
                      </a:r>
                      <a:r>
                        <a:rPr lang="en-GB" sz="850" baseline="0" dirty="0">
                          <a:solidFill>
                            <a:schemeClr val="dk1"/>
                          </a:solidFill>
                          <a:effectLst/>
                          <a:latin typeface="Century Gothic"/>
                          <a:ea typeface="+mn-ea"/>
                          <a:cs typeface="+mn-cs"/>
                        </a:rPr>
                        <a:t>naming 2D and 3D shapes and looking at different patterns.</a:t>
                      </a:r>
                      <a:endParaRPr lang="en-GB" sz="850" dirty="0">
                        <a:solidFill>
                          <a:schemeClr val="dk1"/>
                        </a:solidFill>
                        <a:effectLst/>
                        <a:latin typeface="Century Gothic"/>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22642231"/>
              </p:ext>
            </p:extLst>
          </p:nvPr>
        </p:nvGraphicFramePr>
        <p:xfrm>
          <a:off x="265128" y="2209800"/>
          <a:ext cx="3096000" cy="4680425"/>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232270">
                <a:tc>
                  <a:txBody>
                    <a:bodyPr/>
                    <a:lstStyle/>
                    <a:p>
                      <a:pPr algn="ctr"/>
                      <a:r>
                        <a:rPr lang="en-GB" sz="1400" b="1">
                          <a:latin typeface="Century Gothic" panose="020B0502020202020204" pitchFamily="34" charset="0"/>
                        </a:rPr>
                        <a:t>English</a:t>
                      </a:r>
                    </a:p>
                  </a:txBody>
                  <a:tcPr>
                    <a:solidFill>
                      <a:srgbClr val="C00000"/>
                    </a:solidFill>
                  </a:tcPr>
                </a:tc>
                <a:extLst>
                  <a:ext uri="{0D108BD9-81ED-4DB2-BD59-A6C34878D82A}">
                    <a16:rowId xmlns:a16="http://schemas.microsoft.com/office/drawing/2014/main" val="10000"/>
                  </a:ext>
                </a:extLst>
              </a:tr>
              <a:tr h="2594914">
                <a:tc>
                  <a:txBody>
                    <a:bodyPr/>
                    <a:lstStyle/>
                    <a:p>
                      <a:pPr algn="just">
                        <a:spcAft>
                          <a:spcPts val="0"/>
                        </a:spcAft>
                      </a:pPr>
                      <a:r>
                        <a:rPr lang="en-GB" sz="850">
                          <a:effectLst/>
                          <a:latin typeface="Century Gothic" panose="020B0502020202020204" pitchFamily="34" charset="0"/>
                          <a:ea typeface="Calibri" panose="020F0502020204030204" pitchFamily="34" charset="0"/>
                          <a:cs typeface="Times New Roman" panose="02020603050405020304" pitchFamily="18" charset="0"/>
                        </a:rPr>
                        <a:t>In English this term, we will be reading a wide range of exciting, engaging stories. We will be focussing on sentence structures. The main skills we will develop are:</a:t>
                      </a:r>
                    </a:p>
                    <a:p>
                      <a:pPr marL="0" indent="0" algn="just">
                        <a:spcAft>
                          <a:spcPts val="0"/>
                        </a:spcAft>
                        <a:buFont typeface="Arial" panose="020B0604020202020204" pitchFamily="34" charset="0"/>
                        <a:buNone/>
                      </a:pPr>
                      <a:r>
                        <a:rPr lang="en-GB" sz="850">
                          <a:effectLst/>
                          <a:latin typeface="Century Gothic" panose="020B0502020202020204" pitchFamily="34" charset="0"/>
                          <a:ea typeface="Calibri" panose="020F0502020204030204" pitchFamily="34" charset="0"/>
                          <a:cs typeface="Times New Roman" panose="02020603050405020304" pitchFamily="18" charset="0"/>
                        </a:rPr>
                        <a:t>•How to use spaces to separate words.</a:t>
                      </a:r>
                    </a:p>
                    <a:p>
                      <a:pPr marL="0" indent="0" algn="just">
                        <a:spcAft>
                          <a:spcPts val="0"/>
                        </a:spcAft>
                        <a:buFont typeface="Arial" panose="020B0604020202020204" pitchFamily="34" charset="0"/>
                        <a:buNone/>
                      </a:pPr>
                      <a:r>
                        <a:rPr lang="en-GB" sz="850">
                          <a:effectLst/>
                          <a:latin typeface="Century Gothic" panose="020B0502020202020204" pitchFamily="34" charset="0"/>
                          <a:ea typeface="Calibri" panose="020F0502020204030204" pitchFamily="34" charset="0"/>
                          <a:cs typeface="Times New Roman" panose="02020603050405020304" pitchFamily="18" charset="0"/>
                        </a:rPr>
                        <a:t>•How to write sentences with full stops and capital letters.</a:t>
                      </a:r>
                    </a:p>
                    <a:p>
                      <a:pPr algn="just">
                        <a:spcAft>
                          <a:spcPts val="0"/>
                        </a:spcAft>
                      </a:pPr>
                      <a:r>
                        <a:rPr lang="en-GB" sz="850">
                          <a:effectLst/>
                          <a:latin typeface="Century Gothic" panose="020B0502020202020204" pitchFamily="34" charset="0"/>
                          <a:ea typeface="Calibri" panose="020F0502020204030204" pitchFamily="34" charset="0"/>
                          <a:cs typeface="Times New Roman" panose="02020603050405020304" pitchFamily="18" charset="0"/>
                        </a:rPr>
                        <a:t>In Spelling lessons, we will</a:t>
                      </a:r>
                      <a:r>
                        <a:rPr lang="en-GB" sz="850" baseline="0">
                          <a:effectLst/>
                          <a:latin typeface="Century Gothic" panose="020B0502020202020204" pitchFamily="34" charset="0"/>
                          <a:ea typeface="Calibri" panose="020F0502020204030204" pitchFamily="34" charset="0"/>
                          <a:cs typeface="Times New Roman" panose="02020603050405020304" pitchFamily="18" charset="0"/>
                        </a:rPr>
                        <a:t> learn the Year 1 spelling rules and many high frequency words. </a:t>
                      </a:r>
                    </a:p>
                    <a:p>
                      <a:pPr algn="just">
                        <a:spcAft>
                          <a:spcPts val="0"/>
                        </a:spcAft>
                      </a:pPr>
                      <a:r>
                        <a:rPr lang="en-GB" sz="850">
                          <a:effectLst/>
                          <a:latin typeface="Century Gothic" panose="020B0502020202020204" pitchFamily="34" charset="0"/>
                          <a:ea typeface="Calibri" panose="020F0502020204030204" pitchFamily="34" charset="0"/>
                          <a:cs typeface="Times New Roman" panose="02020603050405020304" pitchFamily="18" charset="0"/>
                        </a:rPr>
                        <a:t>We will have regular Read, Write Inc phonic and comprehension lessons. We will learn the sounds letters make and learn to blend them together to read words. We will also develop our ability to </a:t>
                      </a:r>
                      <a:r>
                        <a:rPr lang="en-GB" sz="850" baseline="0">
                          <a:effectLst/>
                          <a:latin typeface="Century Gothic" panose="020B0502020202020204" pitchFamily="34" charset="0"/>
                          <a:ea typeface="Calibri" panose="020F0502020204030204" pitchFamily="34" charset="0"/>
                          <a:cs typeface="Times New Roman" panose="02020603050405020304" pitchFamily="18" charset="0"/>
                        </a:rPr>
                        <a:t>understand what we have read.</a:t>
                      </a:r>
                    </a:p>
                    <a:p>
                      <a:pPr algn="just">
                        <a:spcAft>
                          <a:spcPts val="0"/>
                        </a:spcAft>
                      </a:pPr>
                      <a:r>
                        <a:rPr lang="en-GB" sz="850" b="1">
                          <a:effectLst/>
                          <a:latin typeface="Century Gothic" panose="020B0502020202020204" pitchFamily="34" charset="0"/>
                          <a:ea typeface="Calibri" panose="020F0502020204030204" pitchFamily="34" charset="0"/>
                          <a:cs typeface="Times New Roman" panose="02020603050405020304" pitchFamily="18" charset="0"/>
                        </a:rPr>
                        <a:t>How can parent/Carers help?</a:t>
                      </a:r>
                      <a:endParaRPr lang="en-GB" sz="850">
                        <a:effectLst/>
                        <a:latin typeface="Century Gothic" panose="020B0502020202020204" pitchFamily="34" charset="0"/>
                        <a:ea typeface="Calibri" panose="020F0502020204030204" pitchFamily="34" charset="0"/>
                        <a:cs typeface="Times New Roman" panose="02020603050405020304" pitchFamily="18" charset="0"/>
                      </a:endParaRPr>
                    </a:p>
                    <a:p>
                      <a:pPr algn="just">
                        <a:spcAft>
                          <a:spcPts val="0"/>
                        </a:spcAft>
                      </a:pPr>
                      <a:r>
                        <a:rPr lang="en-GB" sz="850">
                          <a:effectLst/>
                          <a:latin typeface="Century Gothic" panose="020B0502020202020204" pitchFamily="34" charset="0"/>
                          <a:ea typeface="Calibri" panose="020F0502020204030204" pitchFamily="34" charset="0"/>
                          <a:cs typeface="Times New Roman" panose="02020603050405020304" pitchFamily="18" charset="0"/>
                        </a:rPr>
                        <a:t>Please encourage your child to read at least five times a week. This will </a:t>
                      </a:r>
                      <a:r>
                        <a:rPr lang="en-GB" sz="850" baseline="0">
                          <a:effectLst/>
                          <a:latin typeface="Century Gothic" panose="020B0502020202020204" pitchFamily="34" charset="0"/>
                          <a:ea typeface="Calibri" panose="020F0502020204030204" pitchFamily="34" charset="0"/>
                          <a:cs typeface="Times New Roman" panose="02020603050405020304" pitchFamily="18" charset="0"/>
                        </a:rPr>
                        <a:t>help them get ready for the Phonics Screening Check which is in June.  </a:t>
                      </a:r>
                      <a:endParaRPr lang="en-GB" sz="850">
                        <a:effectLst/>
                        <a:latin typeface="Century Gothic" panose="020B0502020202020204" pitchFamily="34" charset="0"/>
                        <a:ea typeface="Calibri" panose="020F0502020204030204" pitchFamily="34" charset="0"/>
                        <a:cs typeface="Times New Roman" panose="02020603050405020304" pitchFamily="18" charset="0"/>
                      </a:endParaRPr>
                    </a:p>
                  </a:txBody>
                  <a:tcPr>
                    <a:noFill/>
                  </a:tcPr>
                </a:tc>
                <a:extLst>
                  <a:ext uri="{0D108BD9-81ED-4DB2-BD59-A6C34878D82A}">
                    <a16:rowId xmlns:a16="http://schemas.microsoft.com/office/drawing/2014/main" val="10001"/>
                  </a:ext>
                </a:extLst>
              </a:tr>
              <a:tr h="1780711">
                <a:tc>
                  <a:txBody>
                    <a:bodyPr/>
                    <a:lstStyle/>
                    <a:p>
                      <a:pPr algn="just">
                        <a:spcAft>
                          <a:spcPts val="0"/>
                        </a:spcAft>
                      </a:pPr>
                      <a:endParaRPr lang="en-GB" sz="850">
                        <a:effectLst/>
                        <a:latin typeface="Century Gothic" panose="020B0502020202020204" pitchFamily="34" charset="0"/>
                        <a:ea typeface="Calibri" panose="020F0502020204030204" pitchFamily="34" charset="0"/>
                        <a:cs typeface="Times New Roman" panose="02020603050405020304" pitchFamily="18" charset="0"/>
                      </a:endParaRPr>
                    </a:p>
                  </a:txBody>
                  <a:tcPr>
                    <a:noFill/>
                  </a:tcPr>
                </a:tc>
                <a:extLst>
                  <a:ext uri="{0D108BD9-81ED-4DB2-BD59-A6C34878D82A}">
                    <a16:rowId xmlns:a16="http://schemas.microsoft.com/office/drawing/2014/main" val="3153205863"/>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362855978"/>
              </p:ext>
            </p:extLst>
          </p:nvPr>
        </p:nvGraphicFramePr>
        <p:xfrm>
          <a:off x="243952" y="4818672"/>
          <a:ext cx="6461572" cy="2209800"/>
        </p:xfrm>
        <a:graphic>
          <a:graphicData uri="http://schemas.openxmlformats.org/drawingml/2006/table">
            <a:tbl>
              <a:tblPr firstRow="1" bandRow="1">
                <a:tableStyleId>{5C22544A-7EE6-4342-B048-85BDC9FD1C3A}</a:tableStyleId>
              </a:tblPr>
              <a:tblGrid>
                <a:gridCol w="6461572">
                  <a:extLst>
                    <a:ext uri="{9D8B030D-6E8A-4147-A177-3AD203B41FA5}">
                      <a16:colId xmlns:a16="http://schemas.microsoft.com/office/drawing/2014/main" val="20000"/>
                    </a:ext>
                  </a:extLst>
                </a:gridCol>
              </a:tblGrid>
              <a:tr h="287233">
                <a:tc>
                  <a:txBody>
                    <a:bodyPr/>
                    <a:lstStyle/>
                    <a:p>
                      <a:pPr algn="ctr"/>
                      <a:r>
                        <a:rPr lang="en-GB" sz="1400" b="1">
                          <a:latin typeface="Century Gothic" panose="020B0502020202020204" pitchFamily="34" charset="0"/>
                        </a:rPr>
                        <a:t>Foundation Subjects</a:t>
                      </a:r>
                    </a:p>
                  </a:txBody>
                  <a:tcPr>
                    <a:solidFill>
                      <a:srgbClr val="C00000"/>
                    </a:solidFill>
                  </a:tcPr>
                </a:tc>
                <a:extLst>
                  <a:ext uri="{0D108BD9-81ED-4DB2-BD59-A6C34878D82A}">
                    <a16:rowId xmlns:a16="http://schemas.microsoft.com/office/drawing/2014/main" val="10000"/>
                  </a:ext>
                </a:extLst>
              </a:tr>
              <a:tr h="187457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850" b="1">
                          <a:solidFill>
                            <a:schemeClr val="dk1"/>
                          </a:solidFill>
                          <a:effectLst/>
                          <a:latin typeface="Century Gothic" panose="020B0502020202020204" pitchFamily="34" charset="0"/>
                          <a:ea typeface="+mn-ea"/>
                          <a:cs typeface="+mn-cs"/>
                        </a:rPr>
                        <a:t>Geography </a:t>
                      </a:r>
                      <a:r>
                        <a:rPr lang="en-GB" sz="850">
                          <a:solidFill>
                            <a:schemeClr val="dk1"/>
                          </a:solidFill>
                          <a:effectLst/>
                          <a:latin typeface="Century Gothic" panose="020B0502020202020204" pitchFamily="34" charset="0"/>
                          <a:ea typeface="+mn-ea"/>
                          <a:cs typeface="+mn-cs"/>
                        </a:rPr>
                        <a:t> - We will be learning about basic map skills. We will be reading maps and drawing our own maps of the school and the local area</a:t>
                      </a:r>
                      <a:r>
                        <a:rPr lang="en-GB" sz="850" baseline="0">
                          <a:solidFill>
                            <a:schemeClr val="dk1"/>
                          </a:solidFill>
                          <a:effectLst/>
                          <a:latin typeface="Century Gothic" panose="020B0502020202020204" pitchFamily="34" charset="0"/>
                          <a:ea typeface="+mn-ea"/>
                          <a:cs typeface="+mn-cs"/>
                        </a:rPr>
                        <a:t>. We will also learn about human and physical features of our local area.</a:t>
                      </a:r>
                    </a:p>
                    <a:p>
                      <a:pPr marL="0" marR="0" lvl="0" indent="0" algn="just" defTabSz="914400" eaLnBrk="1" fontAlgn="auto" latinLnBrk="0" hangingPunct="1">
                        <a:lnSpc>
                          <a:spcPct val="100000"/>
                        </a:lnSpc>
                        <a:spcBef>
                          <a:spcPts val="0"/>
                        </a:spcBef>
                        <a:spcAft>
                          <a:spcPts val="0"/>
                        </a:spcAft>
                        <a:buClrTx/>
                        <a:buSzTx/>
                        <a:buFontTx/>
                        <a:buNone/>
                        <a:tabLst/>
                        <a:defRPr/>
                      </a:pPr>
                      <a:r>
                        <a:rPr lang="en-GB" sz="850" b="1" baseline="0">
                          <a:solidFill>
                            <a:schemeClr val="dk1"/>
                          </a:solidFill>
                          <a:effectLst/>
                          <a:latin typeface="Century Gothic" panose="020B0502020202020204" pitchFamily="34" charset="0"/>
                          <a:ea typeface="+mn-ea"/>
                          <a:cs typeface="+mn-cs"/>
                        </a:rPr>
                        <a:t>History- </a:t>
                      </a:r>
                      <a:r>
                        <a:rPr lang="en-GB" sz="850" b="0" baseline="0">
                          <a:solidFill>
                            <a:schemeClr val="dk1"/>
                          </a:solidFill>
                          <a:effectLst/>
                          <a:latin typeface="Century Gothic" panose="020B0502020202020204" pitchFamily="34" charset="0"/>
                          <a:ea typeface="+mn-ea"/>
                          <a:cs typeface="+mn-cs"/>
                        </a:rPr>
                        <a:t>We will learn about Toys from the Past. We will be looking at how toys have changed over time. The children will be given opportunities to look at toys from the past and compare then with toys from the present. </a:t>
                      </a:r>
                      <a:endParaRPr lang="en-GB" sz="850" b="0">
                        <a:solidFill>
                          <a:schemeClr val="dk1"/>
                        </a:solidFill>
                        <a:effectLst/>
                        <a:latin typeface="Century Gothic" panose="020B0502020202020204" pitchFamily="34" charset="0"/>
                        <a:ea typeface="+mn-ea"/>
                        <a:cs typeface="+mn-cs"/>
                      </a:endParaRPr>
                    </a:p>
                    <a:p>
                      <a:r>
                        <a:rPr lang="en-GB" sz="850" b="1">
                          <a:solidFill>
                            <a:schemeClr val="dk1"/>
                          </a:solidFill>
                          <a:effectLst/>
                          <a:latin typeface="Century Gothic" panose="020B0502020202020204" pitchFamily="34" charset="0"/>
                          <a:ea typeface="+mn-ea"/>
                          <a:cs typeface="+mn-cs"/>
                        </a:rPr>
                        <a:t>Science</a:t>
                      </a:r>
                      <a:r>
                        <a:rPr lang="en-GB" sz="850">
                          <a:solidFill>
                            <a:schemeClr val="dk1"/>
                          </a:solidFill>
                          <a:effectLst/>
                          <a:latin typeface="Century Gothic" panose="020B0502020202020204" pitchFamily="34" charset="0"/>
                          <a:ea typeface="+mn-ea"/>
                          <a:cs typeface="+mn-cs"/>
                        </a:rPr>
                        <a:t> -  We will learn about seasonal patterns, materials and plants. We will have the opportunity to do lots of practical investigations using various materials. </a:t>
                      </a:r>
                    </a:p>
                    <a:p>
                      <a:r>
                        <a:rPr lang="en-GB" sz="850" b="1" i="0">
                          <a:solidFill>
                            <a:srgbClr val="000000"/>
                          </a:solidFill>
                          <a:effectLst/>
                          <a:latin typeface="Century Gothic"/>
                        </a:rPr>
                        <a:t>Art-</a:t>
                      </a:r>
                      <a:r>
                        <a:rPr lang="en-GB" sz="850" b="1" i="0" baseline="0" dirty="0">
                          <a:solidFill>
                            <a:srgbClr val="000000"/>
                          </a:solidFill>
                          <a:effectLst/>
                          <a:latin typeface="Century Gothic"/>
                        </a:rPr>
                        <a:t> </a:t>
                      </a:r>
                      <a:r>
                        <a:rPr lang="en-GB" sz="850" b="0" i="0" baseline="0">
                          <a:solidFill>
                            <a:schemeClr val="tx1"/>
                          </a:solidFill>
                          <a:effectLst/>
                          <a:latin typeface="Century Gothic"/>
                        </a:rPr>
                        <a:t>The </a:t>
                      </a:r>
                      <a:r>
                        <a:rPr lang="en-GB" sz="850" b="0" i="0" u="none" strike="noStrike">
                          <a:solidFill>
                            <a:schemeClr val="tx1"/>
                          </a:solidFill>
                          <a:effectLst/>
                          <a:latin typeface="Century Gothic"/>
                          <a:ea typeface="+mn-ea"/>
                          <a:cs typeface="+mn-cs"/>
                        </a:rPr>
                        <a:t>children will be introduced to using a sketchbook. They will begin by using a range of tools and media to mark make, before using these skills in a final piece.  They will study different artists and learn how they work, using what they have discovered in their own work. After the half term the children will complete a Design + Technology project, learning how to create a strong structure to make a toy. </a:t>
                      </a:r>
                    </a:p>
                    <a:p>
                      <a:r>
                        <a:rPr lang="en-GB" sz="850" b="1">
                          <a:solidFill>
                            <a:schemeClr val="dk1"/>
                          </a:solidFill>
                          <a:effectLst/>
                          <a:latin typeface="Century Gothic" panose="020B0502020202020204" pitchFamily="34" charset="0"/>
                          <a:ea typeface="+mn-ea"/>
                          <a:cs typeface="+mn-cs"/>
                        </a:rPr>
                        <a:t>RE</a:t>
                      </a:r>
                      <a:r>
                        <a:rPr lang="en-GB" sz="850">
                          <a:solidFill>
                            <a:schemeClr val="dk1"/>
                          </a:solidFill>
                          <a:effectLst/>
                          <a:latin typeface="Century Gothic" panose="020B0502020202020204" pitchFamily="34" charset="0"/>
                          <a:ea typeface="+mn-ea"/>
                          <a:cs typeface="+mn-cs"/>
                        </a:rPr>
                        <a:t> - In R.E, we will be learning about how world views may influence the way people choose to live.</a:t>
                      </a:r>
                    </a:p>
                    <a:p>
                      <a:pPr marL="0" marR="0" lvl="0" indent="0" algn="just" defTabSz="914400" eaLnBrk="1" fontAlgn="auto" latinLnBrk="0" hangingPunct="1">
                        <a:lnSpc>
                          <a:spcPct val="100000"/>
                        </a:lnSpc>
                        <a:spcBef>
                          <a:spcPts val="0"/>
                        </a:spcBef>
                        <a:spcAft>
                          <a:spcPts val="0"/>
                        </a:spcAft>
                        <a:buClrTx/>
                        <a:buSzTx/>
                        <a:buFontTx/>
                        <a:buNone/>
                        <a:tabLst/>
                        <a:defRPr/>
                      </a:pPr>
                      <a:r>
                        <a:rPr lang="en-GB" sz="850" b="1">
                          <a:solidFill>
                            <a:schemeClr val="dk1"/>
                          </a:solidFill>
                          <a:effectLst/>
                          <a:latin typeface="Century Gothic" panose="020B0502020202020204" pitchFamily="34" charset="0"/>
                          <a:ea typeface="+mn-ea"/>
                          <a:cs typeface="+mn-cs"/>
                        </a:rPr>
                        <a:t>Computing- </a:t>
                      </a:r>
                      <a:r>
                        <a:rPr lang="en-GB" sz="850" b="0">
                          <a:solidFill>
                            <a:schemeClr val="dk1"/>
                          </a:solidFill>
                          <a:effectLst/>
                          <a:latin typeface="Century Gothic" panose="020B0502020202020204" pitchFamily="34" charset="0"/>
                          <a:ea typeface="+mn-ea"/>
                          <a:cs typeface="+mn-cs"/>
                        </a:rPr>
                        <a:t>This term the pupils will be studying Digital Literacy. As part of this unit, pupils will learn how to use technology safely and kindly.</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85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870235542"/>
              </p:ext>
            </p:extLst>
          </p:nvPr>
        </p:nvGraphicFramePr>
        <p:xfrm>
          <a:off x="228600" y="6934200"/>
          <a:ext cx="6423408" cy="685800"/>
        </p:xfrm>
        <a:graphic>
          <a:graphicData uri="http://schemas.openxmlformats.org/drawingml/2006/table">
            <a:tbl>
              <a:tblPr firstRow="1" bandRow="1">
                <a:tableStyleId>{5C22544A-7EE6-4342-B048-85BDC9FD1C3A}</a:tableStyleId>
              </a:tblPr>
              <a:tblGrid>
                <a:gridCol w="6423408">
                  <a:extLst>
                    <a:ext uri="{9D8B030D-6E8A-4147-A177-3AD203B41FA5}">
                      <a16:colId xmlns:a16="http://schemas.microsoft.com/office/drawing/2014/main" val="20000"/>
                    </a:ext>
                  </a:extLst>
                </a:gridCol>
              </a:tblGrid>
              <a:tr h="318978">
                <a:tc>
                  <a:txBody>
                    <a:bodyPr/>
                    <a:lstStyle/>
                    <a:p>
                      <a:pPr algn="ctr"/>
                      <a:r>
                        <a:rPr lang="en-GB" sz="1400" b="1">
                          <a:latin typeface="Century Gothic" panose="020B0502020202020204" pitchFamily="34" charset="0"/>
                        </a:rPr>
                        <a:t>PSHE</a:t>
                      </a:r>
                    </a:p>
                  </a:txBody>
                  <a:tcPr>
                    <a:solidFill>
                      <a:srgbClr val="C00000"/>
                    </a:solidFill>
                  </a:tcPr>
                </a:tc>
                <a:extLst>
                  <a:ext uri="{0D108BD9-81ED-4DB2-BD59-A6C34878D82A}">
                    <a16:rowId xmlns:a16="http://schemas.microsoft.com/office/drawing/2014/main" val="10000"/>
                  </a:ext>
                </a:extLst>
              </a:tr>
              <a:tr h="366822">
                <a:tc>
                  <a:txBody>
                    <a:bodyPr/>
                    <a:lstStyle/>
                    <a:p>
                      <a:r>
                        <a:rPr lang="en-GB" sz="800" b="0">
                          <a:solidFill>
                            <a:schemeClr val="dk1"/>
                          </a:solidFill>
                          <a:effectLst/>
                          <a:latin typeface="Century Gothic" panose="020B0502020202020204" pitchFamily="34" charset="0"/>
                          <a:ea typeface="+mn-ea"/>
                          <a:cs typeface="+mn-cs"/>
                        </a:rPr>
                        <a:t>In the first half term, we will be learning about ‘Being me in my world’. In the second half term, we will learn ‘Celebrating Differences.’</a:t>
                      </a:r>
                    </a:p>
                  </a:txBody>
                  <a:tcPr>
                    <a:noFill/>
                  </a:tcPr>
                </a:tc>
                <a:extLst>
                  <a:ext uri="{0D108BD9-81ED-4DB2-BD59-A6C34878D82A}">
                    <a16:rowId xmlns:a16="http://schemas.microsoft.com/office/drawing/2014/main" val="10001"/>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2377036568"/>
              </p:ext>
            </p:extLst>
          </p:nvPr>
        </p:nvGraphicFramePr>
        <p:xfrm>
          <a:off x="241721" y="7541128"/>
          <a:ext cx="6446424" cy="1256000"/>
        </p:xfrm>
        <a:graphic>
          <a:graphicData uri="http://schemas.openxmlformats.org/drawingml/2006/table">
            <a:tbl>
              <a:tblPr firstRow="1" bandRow="1">
                <a:tableStyleId>{5C22544A-7EE6-4342-B048-85BDC9FD1C3A}</a:tableStyleId>
              </a:tblPr>
              <a:tblGrid>
                <a:gridCol w="6446424">
                  <a:extLst>
                    <a:ext uri="{9D8B030D-6E8A-4147-A177-3AD203B41FA5}">
                      <a16:colId xmlns:a16="http://schemas.microsoft.com/office/drawing/2014/main" val="20000"/>
                    </a:ext>
                  </a:extLst>
                </a:gridCol>
              </a:tblGrid>
              <a:tr h="425762">
                <a:tc>
                  <a:txBody>
                    <a:bodyPr/>
                    <a:lstStyle/>
                    <a:p>
                      <a:pPr algn="ctr"/>
                      <a:r>
                        <a:rPr lang="en-GB" sz="1400" b="1" dirty="0">
                          <a:latin typeface="Century Gothic"/>
                        </a:rPr>
                        <a:t>PE</a:t>
                      </a:r>
                    </a:p>
                  </a:txBody>
                  <a:tcPr>
                    <a:solidFill>
                      <a:srgbClr val="C00000"/>
                    </a:solidFill>
                  </a:tcPr>
                </a:tc>
                <a:extLst>
                  <a:ext uri="{0D108BD9-81ED-4DB2-BD59-A6C34878D82A}">
                    <a16:rowId xmlns:a16="http://schemas.microsoft.com/office/drawing/2014/main" val="10000"/>
                  </a:ext>
                </a:extLst>
              </a:tr>
              <a:tr h="830238">
                <a:tc>
                  <a:txBody>
                    <a:bodyPr/>
                    <a:lstStyle/>
                    <a:p>
                      <a:pPr marL="0" marR="0" lvl="0" indent="0" algn="just" eaLnBrk="1" fontAlgn="auto" latinLnBrk="0" hangingPunct="1">
                        <a:lnSpc>
                          <a:spcPct val="100000"/>
                        </a:lnSpc>
                        <a:spcBef>
                          <a:spcPts val="0"/>
                        </a:spcBef>
                        <a:spcAft>
                          <a:spcPts val="0"/>
                        </a:spcAft>
                        <a:buClrTx/>
                        <a:buSzTx/>
                        <a:buFontTx/>
                        <a:buNone/>
                      </a:pPr>
                      <a:r>
                        <a:rPr lang="en-GB" sz="800" b="1" dirty="0">
                          <a:solidFill>
                            <a:schemeClr val="dk1"/>
                          </a:solidFill>
                          <a:effectLst/>
                          <a:latin typeface="Century Gothic"/>
                          <a:ea typeface="+mn-ea"/>
                          <a:cs typeface="+mn-cs"/>
                        </a:rPr>
                        <a:t>1Beta </a:t>
                      </a:r>
                      <a:r>
                        <a:rPr lang="en-GB" sz="800" b="1" baseline="0" dirty="0">
                          <a:solidFill>
                            <a:schemeClr val="dk1"/>
                          </a:solidFill>
                          <a:effectLst/>
                          <a:latin typeface="Century Gothic"/>
                          <a:ea typeface="+mn-ea"/>
                          <a:cs typeface="+mn-cs"/>
                        </a:rPr>
                        <a:t>will have PE on Wednesday and Thursday. 1Delta will have PE on Wednesday and Friday. 1 Gamma will have PE on Thursday and Friday. </a:t>
                      </a:r>
                      <a:r>
                        <a:rPr lang="en-GB" sz="800" dirty="0">
                          <a:solidFill>
                            <a:schemeClr val="dk1"/>
                          </a:solidFill>
                          <a:effectLst/>
                          <a:latin typeface="Century Gothic"/>
                          <a:ea typeface="+mn-ea"/>
                          <a:cs typeface="+mn-cs"/>
                        </a:rPr>
                        <a:t>Please can children come to school in their PE uniform on these days. </a:t>
                      </a:r>
                      <a:r>
                        <a:rPr kumimoji="0" lang="en-GB" sz="800" b="0" i="0" u="none" strike="noStrike" kern="0" cap="none" spc="-5" normalizeH="0" baseline="0" dirty="0">
                          <a:ln>
                            <a:noFill/>
                          </a:ln>
                          <a:solidFill>
                            <a:prstClr val="black"/>
                          </a:solidFill>
                          <a:effectLst/>
                          <a:uLnTx/>
                          <a:uFillTx/>
                          <a:latin typeface="Century Gothic"/>
                          <a:ea typeface="+mn-ea"/>
                          <a:cs typeface="Century Gothic"/>
                        </a:rPr>
                        <a:t>The children will learn how to throw and catch and they will do team building games and work on their agility</a:t>
                      </a:r>
                      <a:r>
                        <a:rPr lang="en-GB" sz="800" b="0" i="0" dirty="0">
                          <a:solidFill>
                            <a:schemeClr val="dk1"/>
                          </a:solidFill>
                          <a:effectLst/>
                          <a:latin typeface="Century Gothic"/>
                          <a:ea typeface="+mn-ea"/>
                          <a:cs typeface="+mn-cs"/>
                        </a:rPr>
                        <a:t>.</a:t>
                      </a:r>
                      <a:endParaRPr lang="en-GB" sz="800" b="0">
                        <a:solidFill>
                          <a:schemeClr val="dk1"/>
                        </a:solidFill>
                        <a:effectLst/>
                        <a:latin typeface="Century Gothic"/>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endParaRPr lang="en-GB" sz="900" b="1">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71631568"/>
              </p:ext>
            </p:extLst>
          </p:nvPr>
        </p:nvGraphicFramePr>
        <p:xfrm>
          <a:off x="228600" y="8382000"/>
          <a:ext cx="6431330" cy="1504516"/>
        </p:xfrm>
        <a:graphic>
          <a:graphicData uri="http://schemas.openxmlformats.org/drawingml/2006/table">
            <a:tbl>
              <a:tblPr firstRow="1" bandRow="1">
                <a:tableStyleId>{5C22544A-7EE6-4342-B048-85BDC9FD1C3A}</a:tableStyleId>
              </a:tblPr>
              <a:tblGrid>
                <a:gridCol w="6431330">
                  <a:extLst>
                    <a:ext uri="{9D8B030D-6E8A-4147-A177-3AD203B41FA5}">
                      <a16:colId xmlns:a16="http://schemas.microsoft.com/office/drawing/2014/main" val="20000"/>
                    </a:ext>
                  </a:extLst>
                </a:gridCol>
              </a:tblGrid>
              <a:tr h="318416">
                <a:tc>
                  <a:txBody>
                    <a:bodyPr/>
                    <a:lstStyle/>
                    <a:p>
                      <a:pPr algn="ctr"/>
                      <a:r>
                        <a:rPr lang="en-GB" sz="1400" b="1">
                          <a:latin typeface="Century Gothic" panose="020B0502020202020204" pitchFamily="34" charset="0"/>
                        </a:rPr>
                        <a:t>Homework and Reading</a:t>
                      </a:r>
                      <a:endParaRPr lang="en-GB" sz="1300" b="1">
                        <a:latin typeface="Century Gothic" panose="020B0502020202020204" pitchFamily="34" charset="0"/>
                      </a:endParaRPr>
                    </a:p>
                  </a:txBody>
                  <a:tcPr>
                    <a:solidFill>
                      <a:srgbClr val="C00000"/>
                    </a:solidFill>
                  </a:tcPr>
                </a:tc>
                <a:extLst>
                  <a:ext uri="{0D108BD9-81ED-4DB2-BD59-A6C34878D82A}">
                    <a16:rowId xmlns:a16="http://schemas.microsoft.com/office/drawing/2014/main" val="10000"/>
                  </a:ext>
                </a:extLst>
              </a:tr>
              <a:tr h="1186100">
                <a:tc>
                  <a:txBody>
                    <a:bodyPr/>
                    <a:lstStyle/>
                    <a:p>
                      <a:pPr algn="just"/>
                      <a:r>
                        <a:rPr kumimoji="0" lang="en-GB" sz="850" b="0" i="0" u="none" strike="noStrike" kern="0" cap="none" spc="-5" normalizeH="0" baseline="0" noProof="0" dirty="0">
                          <a:ln>
                            <a:noFill/>
                          </a:ln>
                          <a:solidFill>
                            <a:prstClr val="black"/>
                          </a:solidFill>
                          <a:effectLst/>
                          <a:uLnTx/>
                          <a:uFillTx/>
                          <a:latin typeface="Century Gothic"/>
                          <a:ea typeface="+mn-ea"/>
                          <a:cs typeface="Century Gothic"/>
                        </a:rPr>
                        <a:t>It is the expectation that our children read at home at least 5 times per week. Please sign your child’s diary each time they read. The children will change their Reading Books every Friday. They will receive a RWI book, Book Bag Book and a library book. </a:t>
                      </a:r>
                      <a:r>
                        <a:rPr lang="en-GB" sz="850" b="0" i="0" u="none" strike="noStrike" kern="0" cap="none" spc="-5" normalizeH="0" baseline="0" noProof="0" dirty="0">
                          <a:ln>
                            <a:noFill/>
                          </a:ln>
                          <a:solidFill>
                            <a:prstClr val="black"/>
                          </a:solidFill>
                          <a:effectLst/>
                          <a:uLnTx/>
                          <a:uFillTx/>
                          <a:latin typeface="Century Gothic"/>
                          <a:ea typeface="+mn-ea"/>
                          <a:cs typeface="Century Gothic"/>
                        </a:rPr>
                        <a:t>Spellings will be given</a:t>
                      </a:r>
                      <a:r>
                        <a:rPr kumimoji="0" lang="en-GB" sz="850" b="0" i="0" u="none" strike="noStrike" kern="0" cap="none" spc="-5" normalizeH="0" baseline="0" noProof="0" dirty="0">
                          <a:ln>
                            <a:noFill/>
                          </a:ln>
                          <a:solidFill>
                            <a:prstClr val="black"/>
                          </a:solidFill>
                          <a:effectLst/>
                          <a:uLnTx/>
                          <a:uFillTx/>
                          <a:latin typeface="Century Gothic"/>
                          <a:ea typeface="+mn-ea"/>
                          <a:cs typeface="Century Gothic"/>
                        </a:rPr>
                        <a:t> out on a Thursday and </a:t>
                      </a:r>
                      <a:r>
                        <a:rPr lang="en-GB" sz="850" b="0" i="0" u="none" strike="noStrike" kern="0" cap="none" spc="-5" normalizeH="0" baseline="0" noProof="0" dirty="0">
                          <a:ln>
                            <a:noFill/>
                          </a:ln>
                          <a:solidFill>
                            <a:prstClr val="black"/>
                          </a:solidFill>
                          <a:effectLst/>
                          <a:uLnTx/>
                          <a:uFillTx/>
                          <a:latin typeface="Century Gothic"/>
                          <a:ea typeface="+mn-ea"/>
                          <a:cs typeface="Century Gothic"/>
                        </a:rPr>
                        <a:t>need to be practiced by the following Thursday. Your child will receive a </a:t>
                      </a:r>
                      <a:r>
                        <a:rPr lang="en-GB" sz="850" b="0" i="0" u="none" strike="noStrike" kern="0" cap="none" spc="-5" normalizeH="0" baseline="0" noProof="0" dirty="0" err="1">
                          <a:ln>
                            <a:noFill/>
                          </a:ln>
                          <a:solidFill>
                            <a:prstClr val="black"/>
                          </a:solidFill>
                          <a:effectLst/>
                          <a:uLnTx/>
                          <a:uFillTx/>
                          <a:latin typeface="Century Gothic"/>
                          <a:ea typeface="+mn-ea"/>
                          <a:cs typeface="Century Gothic"/>
                        </a:rPr>
                        <a:t>Numbots</a:t>
                      </a:r>
                      <a:r>
                        <a:rPr lang="en-GB" sz="850" b="0" i="0" u="none" strike="noStrike" kern="0" cap="none" spc="-5" normalizeH="0" baseline="0" noProof="0" dirty="0">
                          <a:ln>
                            <a:noFill/>
                          </a:ln>
                          <a:solidFill>
                            <a:prstClr val="black"/>
                          </a:solidFill>
                          <a:effectLst/>
                          <a:uLnTx/>
                          <a:uFillTx/>
                          <a:latin typeface="Century Gothic"/>
                          <a:ea typeface="+mn-ea"/>
                          <a:cs typeface="Century Gothic"/>
                        </a:rPr>
                        <a:t> log in which we expect them to access on a regular basis and we will be checking their progress. You will also be given a topic homework sheet to choose different activities to work through.  Please </a:t>
                      </a:r>
                      <a:r>
                        <a:rPr lang="en-GB" sz="850" b="0" i="0" u="none" strike="noStrike" kern="0" cap="none" spc="-5" normalizeH="0" baseline="0" noProof="0" dirty="0">
                          <a:ln>
                            <a:noFill/>
                          </a:ln>
                          <a:solidFill>
                            <a:prstClr val="black"/>
                          </a:solidFill>
                          <a:effectLst/>
                          <a:uLnTx/>
                          <a:uFillTx/>
                          <a:latin typeface="Century Gothic"/>
                          <a:ea typeface="+mn-ea"/>
                          <a:cs typeface="+mn-cs"/>
                        </a:rPr>
                        <a:t>send photos of any of this work you do or bring it into school for Dojos and stickers. </a:t>
                      </a:r>
                      <a:r>
                        <a:rPr lang="en-GB" sz="850" dirty="0">
                          <a:solidFill>
                            <a:schemeClr val="dk1"/>
                          </a:solidFill>
                          <a:effectLst/>
                          <a:latin typeface="Century Gothic"/>
                          <a:ea typeface="+mn-ea"/>
                          <a:cs typeface="+mn-cs"/>
                        </a:rPr>
                        <a:t>Your class teacher will post messages on ClassDojo so please make sure you’re connected! Ask your teacher for assistance if needed.</a:t>
                      </a:r>
                    </a:p>
                    <a:p>
                      <a:pPr algn="just"/>
                      <a:endParaRPr kumimoji="0" lang="en-GB" sz="8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endParaRPr>
                    </a:p>
                  </a:txBody>
                  <a:tcPr>
                    <a:noFill/>
                  </a:tcPr>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0E64EC8278244587B9230CFF159055" ma:contentTypeVersion="12" ma:contentTypeDescription="Create a new document." ma:contentTypeScope="" ma:versionID="705ec77a958c25cd3cf7bce3af79a37f">
  <xsd:schema xmlns:xsd="http://www.w3.org/2001/XMLSchema" xmlns:xs="http://www.w3.org/2001/XMLSchema" xmlns:p="http://schemas.microsoft.com/office/2006/metadata/properties" xmlns:ns2="3f88fc4b-665a-44ba-aafa-4c803a1810c3" xmlns:ns3="3fc5d4db-6833-42b1-8d1c-86d138aea8c8" targetNamespace="http://schemas.microsoft.com/office/2006/metadata/properties" ma:root="true" ma:fieldsID="688efd7dcde54fe04f0f02970707c61a" ns2:_="" ns3:_="">
    <xsd:import namespace="3f88fc4b-665a-44ba-aafa-4c803a1810c3"/>
    <xsd:import namespace="3fc5d4db-6833-42b1-8d1c-86d138aea8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8fc4b-665a-44ba-aafa-4c803a1810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b54a18-ed8b-47ca-9fc6-f3650b48905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c5d4db-6833-42b1-8d1c-86d138aea8c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39c0751-6cc0-4af5-a269-d7cb26c9aac9}" ma:internalName="TaxCatchAll" ma:showField="CatchAllData" ma:web="3fc5d4db-6833-42b1-8d1c-86d138aea8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fc5d4db-6833-42b1-8d1c-86d138aea8c8" xsi:nil="true"/>
    <lcf76f155ced4ddcb4097134ff3c332f xmlns="3f88fc4b-665a-44ba-aafa-4c803a1810c3">
      <Terms xmlns="http://schemas.microsoft.com/office/infopath/2007/PartnerControls"/>
    </lcf76f155ced4ddcb4097134ff3c332f>
    <MediaLengthInSeconds xmlns="3f88fc4b-665a-44ba-aafa-4c803a1810c3" xsi:nil="true"/>
  </documentManagement>
</p:properties>
</file>

<file path=customXml/itemProps1.xml><?xml version="1.0" encoding="utf-8"?>
<ds:datastoreItem xmlns:ds="http://schemas.openxmlformats.org/officeDocument/2006/customXml" ds:itemID="{2DD94998-8BDC-4E69-8872-AD5404E16D7B}"/>
</file>

<file path=customXml/itemProps2.xml><?xml version="1.0" encoding="utf-8"?>
<ds:datastoreItem xmlns:ds="http://schemas.openxmlformats.org/officeDocument/2006/customXml" ds:itemID="{041869BC-7172-4214-96E7-D5984245B660}">
  <ds:schemaRefs>
    <ds:schemaRef ds:uri="http://schemas.microsoft.com/sharepoint/v3/contenttype/forms"/>
  </ds:schemaRefs>
</ds:datastoreItem>
</file>

<file path=customXml/itemProps3.xml><?xml version="1.0" encoding="utf-8"?>
<ds:datastoreItem xmlns:ds="http://schemas.openxmlformats.org/officeDocument/2006/customXml" ds:itemID="{B18A79E4-FA39-482A-9E7E-6EC6C649724F}">
  <ds:schemaRefs>
    <ds:schemaRef ds:uri="5c4444ef-3215-4925-b4a1-cb70807c16b0"/>
    <ds:schemaRef ds:uri="http://purl.org/dc/dcmitype/"/>
    <ds:schemaRef ds:uri="http://purl.org/dc/elements/1.1/"/>
    <ds:schemaRef ds:uri="http://schemas.openxmlformats.org/package/2006/metadata/core-properties"/>
    <ds:schemaRef ds:uri="http://schemas.microsoft.com/office/2006/documentManagement/types"/>
    <ds:schemaRef ds:uri="http://purl.org/dc/terms/"/>
    <ds:schemaRef ds:uri="c610f674-3d6b-4d43-a5a3-bead2319c8fe"/>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875</Words>
  <Application>Microsoft Office PowerPoint</Application>
  <PresentationFormat>A4 Paper (210x297 mm)</PresentationFormat>
  <Paragraphs>39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Century Gothic</vt:lpstr>
      <vt:lpstr>Office Theme</vt:lpstr>
      <vt:lpstr>Year 1 Curriculum Letter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Curriculum Letter</dc:title>
  <dc:creator>Head Teacher</dc:creator>
  <cp:lastModifiedBy>Jo Davis</cp:lastModifiedBy>
  <cp:revision>24</cp:revision>
  <cp:lastPrinted>2026-09-09T10:40:41Z</cp:lastPrinted>
  <dcterms:created xsi:type="dcterms:W3CDTF">2020-03-24T13:38:36Z</dcterms:created>
  <dcterms:modified xsi:type="dcterms:W3CDTF">2026-09-09T10:41:03Z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2020-03-13T00:00:00Z</vt:filetime>
  </property>
  <property fmtid="{D5CDD505-2E9C-101B-9397-08002B2CF9AE}" pid="3" name="Creator">
    <vt:lpwstr>Microsoft® PowerPoint® 2016</vt:lpwstr>
  </property>
  <property fmtid="{D5CDD505-2E9C-101B-9397-08002B2CF9AE}" pid="4" name="LastSaved">
    <vt:filetime>2020-03-24T00:00:00Z</vt:filetime>
  </property>
  <property fmtid="{D5CDD505-2E9C-101B-9397-08002B2CF9AE}" pid="5" name="ContentTypeId">
    <vt:lpwstr>0x010100080E64EC8278244587B9230CFF159055</vt:lpwstr>
  </property>
  <property fmtid="{D5CDD505-2E9C-101B-9397-08002B2CF9AE}" pid="6" name="Order">
    <vt:r8>1048900</vt:r8>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_ExtendedDescription">
    <vt:lpwstr/>
  </property>
  <property fmtid="{D5CDD505-2E9C-101B-9397-08002B2CF9AE}" pid="11" name="TriggerFlowInfo">
    <vt:lpwstr/>
  </property>
  <property fmtid="{D5CDD505-2E9C-101B-9397-08002B2CF9AE}" pid="12" name="MediaServiceImageTags">
    <vt:lpwstr/>
  </property>
</Properties>
</file>