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56" r:id="rId5"/>
  </p:sldIdLst>
  <p:sldSz cx="6858000" cy="9906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67" autoAdjust="0"/>
    <p:restoredTop sz="94783"/>
  </p:normalViewPr>
  <p:slideViewPr>
    <p:cSldViewPr>
      <p:cViewPr varScale="1">
        <p:scale>
          <a:sx n="47" d="100"/>
          <a:sy n="47" d="100"/>
        </p:scale>
        <p:origin x="2460" y="3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792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7923"/>
          </a:xfrm>
          <a:prstGeom prst="rect">
            <a:avLst/>
          </a:prstGeom>
        </p:spPr>
        <p:txBody>
          <a:bodyPr vert="horz" lIns="91440" tIns="45720" rIns="91440" bIns="45720" rtlCol="0"/>
          <a:lstStyle>
            <a:lvl1pPr algn="r">
              <a:defRPr sz="1200"/>
            </a:lvl1pPr>
          </a:lstStyle>
          <a:p>
            <a:fld id="{C5AC24C5-00C0-4922-A221-0F45092469F6}" type="datetimeFigureOut">
              <a:rPr lang="en-GB" smtClean="0"/>
              <a:t>09/09/2026</a:t>
            </a:fld>
            <a:endParaRPr lang="en-GB" dirty="0"/>
          </a:p>
        </p:txBody>
      </p:sp>
      <p:sp>
        <p:nvSpPr>
          <p:cNvPr id="4" name="Slide Image Placeholder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6"/>
            <a:ext cx="5438140" cy="390861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716"/>
            <a:ext cx="2945659" cy="497922"/>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716"/>
            <a:ext cx="2945659" cy="497922"/>
          </a:xfrm>
          <a:prstGeom prst="rect">
            <a:avLst/>
          </a:prstGeom>
        </p:spPr>
        <p:txBody>
          <a:bodyPr vert="horz" lIns="91440" tIns="45720" rIns="91440" bIns="45720" rtlCol="0" anchor="b"/>
          <a:lstStyle>
            <a:lvl1pPr algn="r">
              <a:defRPr sz="1200"/>
            </a:lvl1pPr>
          </a:lstStyle>
          <a:p>
            <a:fld id="{FA174BEE-5EB3-4B18-8C7B-5E810F92EDF6}" type="slidenum">
              <a:rPr lang="en-GB" smtClean="0"/>
              <a:t>‹#›</a:t>
            </a:fld>
            <a:endParaRPr lang="en-GB" dirty="0"/>
          </a:p>
        </p:txBody>
      </p:sp>
    </p:spTree>
    <p:extLst>
      <p:ext uri="{BB962C8B-B14F-4D97-AF65-F5344CB8AC3E}">
        <p14:creationId xmlns:p14="http://schemas.microsoft.com/office/powerpoint/2010/main" val="179311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14350" y="3070860"/>
            <a:ext cx="5829300" cy="208025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028700" y="5547360"/>
            <a:ext cx="4800600" cy="2476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sz="half" idx="2"/>
          </p:nvPr>
        </p:nvSpPr>
        <p:spPr>
          <a:xfrm>
            <a:off x="342900" y="2278380"/>
            <a:ext cx="2983230" cy="653796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531870" y="2278380"/>
            <a:ext cx="2983230" cy="653796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95250" y="67818"/>
            <a:ext cx="6669405" cy="9772015"/>
          </a:xfrm>
          <a:custGeom>
            <a:avLst/>
            <a:gdLst/>
            <a:ahLst/>
            <a:cxnLst/>
            <a:rect l="l" t="t" r="r" b="b"/>
            <a:pathLst>
              <a:path w="6669405" h="9772015">
                <a:moveTo>
                  <a:pt x="0" y="9771888"/>
                </a:moveTo>
                <a:lnTo>
                  <a:pt x="6669024" y="9771888"/>
                </a:lnTo>
                <a:lnTo>
                  <a:pt x="6669024" y="0"/>
                </a:lnTo>
                <a:lnTo>
                  <a:pt x="0" y="0"/>
                </a:lnTo>
                <a:lnTo>
                  <a:pt x="0" y="9771888"/>
                </a:lnTo>
                <a:close/>
              </a:path>
            </a:pathLst>
          </a:custGeom>
          <a:ln w="38100">
            <a:solidFill>
              <a:srgbClr val="C00000"/>
            </a:solidFill>
          </a:ln>
        </p:spPr>
        <p:txBody>
          <a:bodyPr wrap="square" lIns="0" tIns="0" rIns="0" bIns="0" rtlCol="0"/>
          <a:lstStyle/>
          <a:p>
            <a:endParaRPr dirty="0"/>
          </a:p>
        </p:txBody>
      </p:sp>
      <p:sp>
        <p:nvSpPr>
          <p:cNvPr id="2" name="Holder 2"/>
          <p:cNvSpPr>
            <a:spLocks noGrp="1"/>
          </p:cNvSpPr>
          <p:nvPr>
            <p:ph type="title"/>
          </p:nvPr>
        </p:nvSpPr>
        <p:spPr>
          <a:xfrm>
            <a:off x="285699" y="164718"/>
            <a:ext cx="6286601" cy="391159"/>
          </a:xfrm>
          <a:prstGeom prst="rect">
            <a:avLst/>
          </a:prstGeom>
        </p:spPr>
        <p:txBody>
          <a:bodyPr wrap="square" lIns="0" tIns="0" rIns="0" bIns="0">
            <a:spAutoFit/>
          </a:bodyPr>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type="body" idx="1"/>
          </p:nvPr>
        </p:nvSpPr>
        <p:spPr>
          <a:xfrm>
            <a:off x="238925" y="4054983"/>
            <a:ext cx="6380149" cy="310197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2331720" y="9212580"/>
            <a:ext cx="2194560" cy="495300"/>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342900" y="9212580"/>
            <a:ext cx="1577340" cy="4953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9/9/2026</a:t>
            </a:fld>
            <a:endParaRPr lang="en-US" dirty="0"/>
          </a:p>
        </p:txBody>
      </p:sp>
      <p:sp>
        <p:nvSpPr>
          <p:cNvPr id="6" name="Holder 6"/>
          <p:cNvSpPr>
            <a:spLocks noGrp="1"/>
          </p:cNvSpPr>
          <p:nvPr>
            <p:ph type="sldNum" sz="quarter" idx="7"/>
          </p:nvPr>
        </p:nvSpPr>
        <p:spPr>
          <a:xfrm>
            <a:off x="4937760" y="9212580"/>
            <a:ext cx="1577340" cy="4953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1514482077"/>
              </p:ext>
            </p:extLst>
          </p:nvPr>
        </p:nvGraphicFramePr>
        <p:xfrm>
          <a:off x="253096" y="883719"/>
          <a:ext cx="5637014" cy="1432151"/>
        </p:xfrm>
        <a:graphic>
          <a:graphicData uri="http://schemas.openxmlformats.org/drawingml/2006/table">
            <a:tbl>
              <a:tblPr firstRow="1" bandRow="1">
                <a:tableStyleId>{5C22544A-7EE6-4342-B048-85BDC9FD1C3A}</a:tableStyleId>
              </a:tblPr>
              <a:tblGrid>
                <a:gridCol w="5637014">
                  <a:extLst>
                    <a:ext uri="{9D8B030D-6E8A-4147-A177-3AD203B41FA5}">
                      <a16:colId xmlns:a16="http://schemas.microsoft.com/office/drawing/2014/main" val="20000"/>
                    </a:ext>
                  </a:extLst>
                </a:gridCol>
              </a:tblGrid>
              <a:tr h="282336">
                <a:tc>
                  <a:txBody>
                    <a:bodyPr/>
                    <a:lstStyle/>
                    <a:p>
                      <a:pPr algn="ctr"/>
                      <a:r>
                        <a:rPr lang="en-GB" sz="1400" b="1" dirty="0">
                          <a:latin typeface="Century Gothic" panose="020B0502020202020204" pitchFamily="34" charset="0"/>
                        </a:rPr>
                        <a:t>Welcome</a:t>
                      </a:r>
                      <a:endParaRPr lang="en-GB" sz="1300" b="1" dirty="0">
                        <a:latin typeface="Century Gothic" panose="020B0502020202020204" pitchFamily="34" charset="0"/>
                      </a:endParaRPr>
                    </a:p>
                  </a:txBody>
                  <a:tcPr>
                    <a:solidFill>
                      <a:srgbClr val="C00000"/>
                    </a:solidFill>
                  </a:tcPr>
                </a:tc>
                <a:extLst>
                  <a:ext uri="{0D108BD9-81ED-4DB2-BD59-A6C34878D82A}">
                    <a16:rowId xmlns:a16="http://schemas.microsoft.com/office/drawing/2014/main" val="10000"/>
                  </a:ext>
                </a:extLst>
              </a:tr>
              <a:tr h="1127351">
                <a:tc>
                  <a:txBody>
                    <a:bodyPr/>
                    <a:lstStyle/>
                    <a:p>
                      <a:pPr algn="just"/>
                      <a:r>
                        <a:rPr lang="en-GB" sz="800" b="0" i="0" u="none" strike="noStrike" dirty="0">
                          <a:solidFill>
                            <a:schemeClr val="dk1"/>
                          </a:solidFill>
                          <a:effectLst/>
                          <a:latin typeface="Century Gothic" panose="020B0502020202020204" pitchFamily="34" charset="0"/>
                          <a:ea typeface="+mn-ea"/>
                          <a:cs typeface="+mn-cs"/>
                        </a:rPr>
                        <a:t>It has been lovely to welcome the children back after the Summer holidays. They have settled back into school routines brilliantly and are adapting well to the changes that a new year group brings. They have shown great enthusiasm and determination as they begin their new learning, and we are really looking forward to the year ahead and all the exciting opportunities it will bring. </a:t>
                      </a:r>
                      <a:r>
                        <a:rPr kumimoji="0" lang="en-GB" sz="800" b="0" i="0" u="none" strike="noStrike" kern="0" cap="none" spc="-5" normalizeH="0" baseline="0" noProof="0" dirty="0">
                          <a:ln>
                            <a:noFill/>
                          </a:ln>
                          <a:effectLst/>
                          <a:uLnTx/>
                          <a:uFillTx/>
                          <a:latin typeface="Century Gothic" panose="020B0502020202020204" pitchFamily="34" charset="0"/>
                          <a:ea typeface="+mn-ea"/>
                          <a:cs typeface="Century Gothic"/>
                        </a:rPr>
                        <a:t>This letter gives you an overview of what to expect from the Autumn term, including details of the curriculum.</a:t>
                      </a:r>
                      <a:r>
                        <a:rPr lang="en-GB" sz="800" b="0" i="0" u="none" strike="noStrike" dirty="0">
                          <a:solidFill>
                            <a:schemeClr val="dk1"/>
                          </a:solidFill>
                          <a:effectLst/>
                          <a:latin typeface="Century Gothic" panose="020B0502020202020204" pitchFamily="34" charset="0"/>
                          <a:ea typeface="+mn-ea"/>
                          <a:cs typeface="+mn-cs"/>
                        </a:rPr>
                        <a:t> </a:t>
                      </a:r>
                    </a:p>
                    <a:p>
                      <a:pPr algn="just"/>
                      <a:r>
                        <a:rPr lang="en-GB" sz="800" b="0" i="0" u="none" strike="noStrike" dirty="0">
                          <a:solidFill>
                            <a:schemeClr val="dk1"/>
                          </a:solidFill>
                          <a:effectLst/>
                          <a:latin typeface="Century Gothic" panose="020B0502020202020204" pitchFamily="34" charset="0"/>
                          <a:ea typeface="+mn-ea"/>
                          <a:cs typeface="+mn-cs"/>
                        </a:rPr>
                        <a:t>If you have any questions, please don’t hesitate to speak to your child’s class teacher.</a:t>
                      </a:r>
                      <a:endParaRPr kumimoji="0" lang="en-GB" sz="800" b="0"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endParaRPr>
                    </a:p>
                    <a:p>
                      <a:pPr algn="just"/>
                      <a:endParaRPr lang="en-GB" sz="800" dirty="0">
                        <a:latin typeface="Century Gothic"/>
                      </a:endParaRPr>
                    </a:p>
                    <a:p>
                      <a:pPr lvl="0" algn="l">
                        <a:buNone/>
                      </a:pPr>
                      <a:r>
                        <a:rPr lang="en-GB" sz="800" b="1" i="0" u="none" strike="noStrike" kern="0" cap="none" spc="-5" normalizeH="0" baseline="0" noProof="0" dirty="0">
                          <a:ln>
                            <a:noFill/>
                          </a:ln>
                          <a:effectLst/>
                          <a:uLnTx/>
                          <a:uFillTx/>
                          <a:latin typeface="Century Gothic"/>
                          <a:ea typeface="+mn-ea"/>
                          <a:cs typeface="Century Gothic"/>
                        </a:rPr>
                        <a:t> Mrs Gill (Year Group Leader), Mr Maguire (Year Group Leader) and Mrs Home. </a:t>
                      </a:r>
                      <a:endParaRPr kumimoji="0" lang="en-GB" sz="800" dirty="0">
                        <a:latin typeface="Century Gothic"/>
                      </a:endParaRPr>
                    </a:p>
                  </a:txBody>
                  <a:tcPr>
                    <a:noFill/>
                  </a:tcPr>
                </a:tc>
                <a:extLst>
                  <a:ext uri="{0D108BD9-81ED-4DB2-BD59-A6C34878D82A}">
                    <a16:rowId xmlns:a16="http://schemas.microsoft.com/office/drawing/2014/main" val="10001"/>
                  </a:ext>
                </a:extLst>
              </a:tr>
            </a:tbl>
          </a:graphicData>
        </a:graphic>
      </p:graphicFrame>
      <p:sp>
        <p:nvSpPr>
          <p:cNvPr id="2" name="object 2"/>
          <p:cNvSpPr txBox="1">
            <a:spLocks noGrp="1"/>
          </p:cNvSpPr>
          <p:nvPr>
            <p:ph type="title"/>
          </p:nvPr>
        </p:nvSpPr>
        <p:spPr>
          <a:xfrm>
            <a:off x="275640" y="164718"/>
            <a:ext cx="3781425" cy="391160"/>
          </a:xfrm>
          <a:prstGeom prst="rect">
            <a:avLst/>
          </a:prstGeom>
        </p:spPr>
        <p:txBody>
          <a:bodyPr vert="horz" wrap="square" lIns="0" tIns="12700" rIns="0" bIns="0" rtlCol="0">
            <a:spAutoFit/>
          </a:bodyPr>
          <a:lstStyle/>
          <a:p>
            <a:pPr marL="12700">
              <a:lnSpc>
                <a:spcPct val="100000"/>
              </a:lnSpc>
              <a:spcBef>
                <a:spcPts val="100"/>
              </a:spcBef>
            </a:pPr>
            <a:r>
              <a:rPr lang="en-GB" dirty="0"/>
              <a:t>Year 2 Curriculum Letter</a:t>
            </a:r>
            <a:endParaRPr dirty="0"/>
          </a:p>
        </p:txBody>
      </p:sp>
      <p:sp>
        <p:nvSpPr>
          <p:cNvPr id="3" name="object 3"/>
          <p:cNvSpPr/>
          <p:nvPr/>
        </p:nvSpPr>
        <p:spPr>
          <a:xfrm>
            <a:off x="94298" y="66993"/>
            <a:ext cx="6669405" cy="9772015"/>
          </a:xfrm>
          <a:custGeom>
            <a:avLst/>
            <a:gdLst/>
            <a:ahLst/>
            <a:cxnLst/>
            <a:rect l="l" t="t" r="r" b="b"/>
            <a:pathLst>
              <a:path w="6669405" h="9772015">
                <a:moveTo>
                  <a:pt x="0" y="9771888"/>
                </a:moveTo>
                <a:lnTo>
                  <a:pt x="6669024" y="9771888"/>
                </a:lnTo>
                <a:lnTo>
                  <a:pt x="6669024" y="0"/>
                </a:lnTo>
                <a:lnTo>
                  <a:pt x="0" y="0"/>
                </a:lnTo>
                <a:lnTo>
                  <a:pt x="0" y="9771888"/>
                </a:lnTo>
                <a:close/>
              </a:path>
            </a:pathLst>
          </a:custGeom>
          <a:ln w="38100">
            <a:solidFill>
              <a:srgbClr val="C00000"/>
            </a:solidFill>
          </a:ln>
        </p:spPr>
        <p:txBody>
          <a:bodyPr wrap="square" lIns="0" tIns="0" rIns="0" bIns="0" rtlCol="0"/>
          <a:lstStyle/>
          <a:p>
            <a:endParaRPr dirty="0"/>
          </a:p>
        </p:txBody>
      </p:sp>
      <p:sp>
        <p:nvSpPr>
          <p:cNvPr id="4" name="object 4"/>
          <p:cNvSpPr/>
          <p:nvPr/>
        </p:nvSpPr>
        <p:spPr>
          <a:xfrm>
            <a:off x="265128" y="652798"/>
            <a:ext cx="5379078" cy="134001"/>
          </a:xfrm>
          <a:prstGeom prst="rect">
            <a:avLst/>
          </a:prstGeom>
          <a:blipFill>
            <a:blip r:embed="rId2" cstate="print"/>
            <a:stretch>
              <a:fillRect/>
            </a:stretch>
          </a:blipFill>
        </p:spPr>
        <p:txBody>
          <a:bodyPr wrap="square" lIns="0" tIns="0" rIns="0" bIns="0" rtlCol="0"/>
          <a:lstStyle/>
          <a:p>
            <a:endParaRPr dirty="0"/>
          </a:p>
        </p:txBody>
      </p:sp>
      <p:sp>
        <p:nvSpPr>
          <p:cNvPr id="5" name="object 5"/>
          <p:cNvSpPr/>
          <p:nvPr/>
        </p:nvSpPr>
        <p:spPr>
          <a:xfrm>
            <a:off x="5890110" y="211836"/>
            <a:ext cx="725973" cy="1520952"/>
          </a:xfrm>
          <a:prstGeom prst="rect">
            <a:avLst/>
          </a:prstGeom>
          <a:blipFill>
            <a:blip r:embed="rId3" cstate="print"/>
            <a:stretch>
              <a:fillRect/>
            </a:stretch>
          </a:blipFill>
        </p:spPr>
        <p:txBody>
          <a:bodyPr wrap="square" lIns="0" tIns="0" rIns="0" bIns="0" rtlCol="0"/>
          <a:lstStyle/>
          <a:p>
            <a:endParaRPr dirty="0"/>
          </a:p>
        </p:txBody>
      </p:sp>
      <p:sp>
        <p:nvSpPr>
          <p:cNvPr id="6" name="object 6"/>
          <p:cNvSpPr txBox="1"/>
          <p:nvPr/>
        </p:nvSpPr>
        <p:spPr>
          <a:xfrm>
            <a:off x="4022355" y="341766"/>
            <a:ext cx="1701085" cy="175048"/>
          </a:xfrm>
          <a:prstGeom prst="rect">
            <a:avLst/>
          </a:prstGeom>
        </p:spPr>
        <p:txBody>
          <a:bodyPr vert="horz" wrap="square" lIns="0" tIns="13335" rIns="0" bIns="0" rtlCol="0">
            <a:spAutoFit/>
          </a:bodyPr>
          <a:lstStyle/>
          <a:p>
            <a:pPr algn="ctr">
              <a:lnSpc>
                <a:spcPct val="100000"/>
              </a:lnSpc>
              <a:spcBef>
                <a:spcPts val="105"/>
              </a:spcBef>
            </a:pPr>
            <a:r>
              <a:rPr lang="en-GB" sz="1050" b="1" dirty="0">
                <a:solidFill>
                  <a:srgbClr val="C00000"/>
                </a:solidFill>
                <a:latin typeface="Century Gothic"/>
                <a:cs typeface="Century Gothic"/>
              </a:rPr>
              <a:t>Autumn Term</a:t>
            </a:r>
            <a:r>
              <a:rPr lang="en-GB" sz="1050" dirty="0">
                <a:latin typeface="Century Gothic"/>
                <a:cs typeface="Century Gothic"/>
              </a:rPr>
              <a:t> – </a:t>
            </a:r>
            <a:r>
              <a:rPr lang="en-GB" sz="1000" i="1" spc="-10" dirty="0">
                <a:latin typeface="Century Gothic"/>
                <a:cs typeface="Century Gothic"/>
              </a:rPr>
              <a:t>2026/2027</a:t>
            </a:r>
            <a:endParaRPr sz="1000" dirty="0">
              <a:latin typeface="Century Gothic"/>
              <a:cs typeface="Century Gothic"/>
            </a:endParaRPr>
          </a:p>
        </p:txBody>
      </p:sp>
      <p:graphicFrame>
        <p:nvGraphicFramePr>
          <p:cNvPr id="14" name="Table 13"/>
          <p:cNvGraphicFramePr>
            <a:graphicFrameLocks noGrp="1"/>
          </p:cNvGraphicFramePr>
          <p:nvPr>
            <p:extLst>
              <p:ext uri="{D42A27DB-BD31-4B8C-83A1-F6EECF244321}">
                <p14:modId xmlns:p14="http://schemas.microsoft.com/office/powerpoint/2010/main" val="3255669048"/>
              </p:ext>
            </p:extLst>
          </p:nvPr>
        </p:nvGraphicFramePr>
        <p:xfrm>
          <a:off x="3468992" y="2222109"/>
          <a:ext cx="3096000" cy="2834640"/>
        </p:xfrm>
        <a:graphic>
          <a:graphicData uri="http://schemas.openxmlformats.org/drawingml/2006/table">
            <a:tbl>
              <a:tblPr firstRow="1" bandRow="1">
                <a:tableStyleId>{5C22544A-7EE6-4342-B048-85BDC9FD1C3A}</a:tableStyleId>
              </a:tblPr>
              <a:tblGrid>
                <a:gridCol w="3096000">
                  <a:extLst>
                    <a:ext uri="{9D8B030D-6E8A-4147-A177-3AD203B41FA5}">
                      <a16:colId xmlns:a16="http://schemas.microsoft.com/office/drawing/2014/main" val="20000"/>
                    </a:ext>
                  </a:extLst>
                </a:gridCol>
              </a:tblGrid>
              <a:tr h="285451">
                <a:tc>
                  <a:txBody>
                    <a:bodyPr/>
                    <a:lstStyle/>
                    <a:p>
                      <a:pPr algn="ctr"/>
                      <a:r>
                        <a:rPr lang="en-GB" sz="1400" b="1" dirty="0">
                          <a:latin typeface="Century Gothic" panose="020B0502020202020204" pitchFamily="34" charset="0"/>
                        </a:rPr>
                        <a:t>Mathematics</a:t>
                      </a:r>
                    </a:p>
                  </a:txBody>
                  <a:tcPr>
                    <a:solidFill>
                      <a:srgbClr val="C00000"/>
                    </a:solidFill>
                  </a:tcPr>
                </a:tc>
                <a:extLst>
                  <a:ext uri="{0D108BD9-81ED-4DB2-BD59-A6C34878D82A}">
                    <a16:rowId xmlns:a16="http://schemas.microsoft.com/office/drawing/2014/main" val="10000"/>
                  </a:ext>
                </a:extLst>
              </a:tr>
              <a:tr h="2369240">
                <a:tc>
                  <a:txBody>
                    <a:bodyPr/>
                    <a:lstStyle/>
                    <a:p>
                      <a:r>
                        <a:rPr lang="en-GB" sz="800" b="0" i="0" u="none" strike="noStrike" dirty="0">
                          <a:solidFill>
                            <a:schemeClr val="dk1"/>
                          </a:solidFill>
                          <a:effectLst/>
                          <a:latin typeface="Century Gothic"/>
                          <a:ea typeface="+mn-ea"/>
                          <a:cs typeface="+mn-cs"/>
                        </a:rPr>
                        <a:t>In our </a:t>
                      </a:r>
                      <a:r>
                        <a:rPr lang="en-GB" sz="800" b="1" i="0" u="none" strike="noStrike" dirty="0">
                          <a:solidFill>
                            <a:schemeClr val="dk1"/>
                          </a:solidFill>
                          <a:effectLst/>
                          <a:latin typeface="Century Gothic"/>
                          <a:ea typeface="+mn-ea"/>
                          <a:cs typeface="+mn-cs"/>
                        </a:rPr>
                        <a:t>maths lessons</a:t>
                      </a:r>
                      <a:r>
                        <a:rPr lang="en-GB" sz="800" b="0" i="0" u="none" strike="noStrike" dirty="0">
                          <a:solidFill>
                            <a:schemeClr val="dk1"/>
                          </a:solidFill>
                          <a:effectLst/>
                          <a:latin typeface="Century Gothic"/>
                          <a:ea typeface="+mn-ea"/>
                          <a:cs typeface="+mn-cs"/>
                        </a:rPr>
                        <a:t>, we will be developing our mathematical skills, reasoning, and problem solving through a range of topics. In the first half of the term, we will focus on place value, numbers to 100, and addition and subtraction. In the second half of the term, we will move on to multiplication, including learning the 2, 5, and 10 times tables.</a:t>
                      </a:r>
                    </a:p>
                    <a:p>
                      <a:r>
                        <a:rPr lang="en-GB" sz="800" b="0" i="0" u="none" strike="noStrike" dirty="0">
                          <a:solidFill>
                            <a:schemeClr val="dk1"/>
                          </a:solidFill>
                          <a:effectLst/>
                          <a:latin typeface="Century Gothic"/>
                          <a:ea typeface="+mn-ea"/>
                          <a:cs typeface="+mn-cs"/>
                        </a:rPr>
                        <a:t>In our </a:t>
                      </a:r>
                      <a:r>
                        <a:rPr lang="en-GB" sz="800" b="1" i="0" u="none" strike="noStrike" dirty="0">
                          <a:solidFill>
                            <a:schemeClr val="dk1"/>
                          </a:solidFill>
                          <a:effectLst/>
                          <a:latin typeface="Century Gothic"/>
                          <a:ea typeface="+mn-ea"/>
                          <a:cs typeface="+mn-cs"/>
                        </a:rPr>
                        <a:t>arithmetic lessons</a:t>
                      </a:r>
                      <a:r>
                        <a:rPr lang="en-GB" sz="800" b="0" i="0" u="none" strike="noStrike" dirty="0">
                          <a:solidFill>
                            <a:schemeClr val="dk1"/>
                          </a:solidFill>
                          <a:effectLst/>
                          <a:latin typeface="Century Gothic"/>
                          <a:ea typeface="+mn-ea"/>
                          <a:cs typeface="+mn-cs"/>
                        </a:rPr>
                        <a:t>, we will learn different methods to solve a variety of addition, subtraction, multiplication, and division problems. </a:t>
                      </a:r>
                    </a:p>
                    <a:p>
                      <a:pPr lvl="0">
                        <a:buNone/>
                      </a:pPr>
                      <a:r>
                        <a:rPr lang="en-GB" sz="800" b="0" i="0" u="none" strike="noStrike" dirty="0">
                          <a:solidFill>
                            <a:schemeClr val="dk1"/>
                          </a:solidFill>
                          <a:effectLst/>
                          <a:latin typeface="Century Gothic"/>
                          <a:ea typeface="+mn-ea"/>
                          <a:cs typeface="+mn-cs"/>
                        </a:rPr>
                        <a:t>We will also have dedicated </a:t>
                      </a:r>
                      <a:r>
                        <a:rPr lang="en-GB" sz="800" b="1" i="0" u="none" strike="noStrike" dirty="0">
                          <a:solidFill>
                            <a:schemeClr val="dk1"/>
                          </a:solidFill>
                          <a:effectLst/>
                          <a:latin typeface="Century Gothic"/>
                          <a:ea typeface="+mn-ea"/>
                          <a:cs typeface="+mn-cs"/>
                        </a:rPr>
                        <a:t>times tables sessions</a:t>
                      </a:r>
                      <a:r>
                        <a:rPr lang="en-GB" sz="800" b="0" i="0" u="none" strike="noStrike" dirty="0">
                          <a:solidFill>
                            <a:schemeClr val="dk1"/>
                          </a:solidFill>
                          <a:effectLst/>
                          <a:latin typeface="Century Gothic"/>
                          <a:ea typeface="+mn-ea"/>
                          <a:cs typeface="+mn-cs"/>
                        </a:rPr>
                        <a:t>, where we will focus on learning and practising the 10 times tables.</a:t>
                      </a:r>
                      <a:endParaRPr lang="en-GB" dirty="0">
                        <a:latin typeface="Century Gothic"/>
                      </a:endParaRPr>
                    </a:p>
                    <a:p>
                      <a:endParaRPr lang="en-GB" sz="800" b="0" i="0" u="none" strike="noStrike" dirty="0">
                        <a:solidFill>
                          <a:schemeClr val="dk1"/>
                        </a:solidFill>
                        <a:effectLst/>
                        <a:latin typeface="Century Gothic" panose="020B0502020202020204" pitchFamily="34" charset="0"/>
                        <a:ea typeface="+mn-ea"/>
                        <a:cs typeface="+mn-cs"/>
                      </a:endParaRPr>
                    </a:p>
                    <a:p>
                      <a:r>
                        <a:rPr lang="en-GB" sz="800" b="1" i="0" u="none" strike="noStrike" dirty="0">
                          <a:solidFill>
                            <a:schemeClr val="dk1"/>
                          </a:solidFill>
                          <a:effectLst/>
                          <a:latin typeface="Century Gothic" panose="020B0502020202020204" pitchFamily="34" charset="0"/>
                          <a:ea typeface="+mn-ea"/>
                          <a:cs typeface="+mn-cs"/>
                        </a:rPr>
                        <a:t>How can parents/carers help?</a:t>
                      </a:r>
                      <a:br>
                        <a:rPr lang="en-GB" sz="800" b="0" i="0" u="none" strike="noStrike" dirty="0">
                          <a:solidFill>
                            <a:schemeClr val="dk1"/>
                          </a:solidFill>
                          <a:effectLst/>
                          <a:latin typeface="Century Gothic" panose="020B0502020202020204" pitchFamily="34" charset="0"/>
                          <a:ea typeface="+mn-ea"/>
                          <a:cs typeface="+mn-cs"/>
                        </a:rPr>
                      </a:br>
                      <a:r>
                        <a:rPr lang="en-GB" sz="800" b="0" i="0" u="none" strike="noStrike" dirty="0">
                          <a:solidFill>
                            <a:schemeClr val="dk1"/>
                          </a:solidFill>
                          <a:effectLst/>
                          <a:latin typeface="Century Gothic" panose="020B0502020202020204" pitchFamily="34" charset="0"/>
                          <a:ea typeface="+mn-ea"/>
                          <a:cs typeface="+mn-cs"/>
                        </a:rPr>
                        <a:t>Please support your child by completing the weekly maths homework, practising times tables regularly, and encouraging them to complete challenges on Times Table Rock Stars.</a:t>
                      </a:r>
                    </a:p>
                    <a:p>
                      <a:pPr marL="0" marR="0" lvl="0" indent="0" algn="just" defTabSz="914400" eaLnBrk="1" fontAlgn="auto" latinLnBrk="0" hangingPunct="1">
                        <a:lnSpc>
                          <a:spcPct val="100000"/>
                        </a:lnSpc>
                        <a:spcBef>
                          <a:spcPts val="0"/>
                        </a:spcBef>
                        <a:spcAft>
                          <a:spcPts val="0"/>
                        </a:spcAft>
                        <a:buClrTx/>
                        <a:buSzTx/>
                        <a:buFontTx/>
                        <a:buNone/>
                        <a:tabLst/>
                        <a:defRPr/>
                      </a:pPr>
                      <a:endParaRPr lang="en-GB" sz="800" dirty="0">
                        <a:solidFill>
                          <a:schemeClr val="dk1"/>
                        </a:solidFill>
                        <a:effectLst/>
                        <a:latin typeface="Century Gothic" panose="020B0502020202020204" pitchFamily="34" charset="0"/>
                        <a:ea typeface="+mn-ea"/>
                        <a:cs typeface="+mn-cs"/>
                      </a:endParaRPr>
                    </a:p>
                  </a:txBody>
                  <a:tcPr>
                    <a:noFill/>
                  </a:tcPr>
                </a:tc>
                <a:extLst>
                  <a:ext uri="{0D108BD9-81ED-4DB2-BD59-A6C34878D82A}">
                    <a16:rowId xmlns:a16="http://schemas.microsoft.com/office/drawing/2014/main" val="10001"/>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495234434"/>
              </p:ext>
            </p:extLst>
          </p:nvPr>
        </p:nvGraphicFramePr>
        <p:xfrm>
          <a:off x="293009" y="2222108"/>
          <a:ext cx="3096000" cy="2748454"/>
        </p:xfrm>
        <a:graphic>
          <a:graphicData uri="http://schemas.openxmlformats.org/drawingml/2006/table">
            <a:tbl>
              <a:tblPr firstRow="1" bandRow="1">
                <a:tableStyleId>{5C22544A-7EE6-4342-B048-85BDC9FD1C3A}</a:tableStyleId>
              </a:tblPr>
              <a:tblGrid>
                <a:gridCol w="3096000">
                  <a:extLst>
                    <a:ext uri="{9D8B030D-6E8A-4147-A177-3AD203B41FA5}">
                      <a16:colId xmlns:a16="http://schemas.microsoft.com/office/drawing/2014/main" val="20000"/>
                    </a:ext>
                  </a:extLst>
                </a:gridCol>
              </a:tblGrid>
              <a:tr h="361639">
                <a:tc>
                  <a:txBody>
                    <a:bodyPr/>
                    <a:lstStyle/>
                    <a:p>
                      <a:pPr algn="ctr"/>
                      <a:r>
                        <a:rPr lang="en-GB" sz="1400" b="1" dirty="0">
                          <a:latin typeface="Century Gothic" panose="020B0502020202020204" pitchFamily="34" charset="0"/>
                        </a:rPr>
                        <a:t>English</a:t>
                      </a:r>
                    </a:p>
                  </a:txBody>
                  <a:tcPr>
                    <a:solidFill>
                      <a:srgbClr val="C00000"/>
                    </a:solidFill>
                  </a:tcPr>
                </a:tc>
                <a:extLst>
                  <a:ext uri="{0D108BD9-81ED-4DB2-BD59-A6C34878D82A}">
                    <a16:rowId xmlns:a16="http://schemas.microsoft.com/office/drawing/2014/main" val="10000"/>
                  </a:ext>
                </a:extLst>
              </a:tr>
              <a:tr h="2386815">
                <a:tc>
                  <a:txBody>
                    <a:bodyPr/>
                    <a:lstStyle/>
                    <a:p>
                      <a:pPr marL="0" indent="0" algn="just">
                        <a:spcAft>
                          <a:spcPts val="0"/>
                        </a:spcAft>
                        <a:buFont typeface="Arial" panose="020B0604020202020204" pitchFamily="34" charset="0"/>
                        <a:buNone/>
                      </a:pPr>
                      <a:r>
                        <a:rPr lang="en-GB" sz="700" b="0" i="0" u="none" strike="noStrike" dirty="0">
                          <a:solidFill>
                            <a:schemeClr val="dk1"/>
                          </a:solidFill>
                          <a:effectLst/>
                          <a:latin typeface="Century Gothic"/>
                          <a:ea typeface="+mn-ea"/>
                          <a:cs typeface="+mn-cs"/>
                        </a:rPr>
                        <a:t>In </a:t>
                      </a:r>
                      <a:r>
                        <a:rPr lang="en-GB" sz="700" b="1" i="0" u="none" strike="noStrike" dirty="0">
                          <a:solidFill>
                            <a:schemeClr val="dk1"/>
                          </a:solidFill>
                          <a:effectLst/>
                          <a:latin typeface="Century Gothic"/>
                          <a:ea typeface="+mn-ea"/>
                          <a:cs typeface="+mn-cs"/>
                        </a:rPr>
                        <a:t>writing</a:t>
                      </a:r>
                      <a:r>
                        <a:rPr lang="en-GB" sz="700" b="0" i="0" u="none" strike="noStrike" dirty="0">
                          <a:solidFill>
                            <a:schemeClr val="dk1"/>
                          </a:solidFill>
                          <a:effectLst/>
                          <a:latin typeface="Century Gothic"/>
                          <a:ea typeface="+mn-ea"/>
                          <a:cs typeface="+mn-cs"/>
                        </a:rPr>
                        <a:t>, will be learning how to write a character description. The skills we will focus on using a variety of describing words, linking our sentences clearly, and using a range of conjunctions such as </a:t>
                      </a:r>
                      <a:r>
                        <a:rPr lang="en-GB" sz="700" b="0" i="1" u="none" strike="noStrike" dirty="0">
                          <a:solidFill>
                            <a:schemeClr val="dk1"/>
                          </a:solidFill>
                          <a:effectLst/>
                          <a:latin typeface="Century Gothic"/>
                          <a:ea typeface="+mn-ea"/>
                          <a:cs typeface="+mn-cs"/>
                        </a:rPr>
                        <a:t>and</a:t>
                      </a:r>
                      <a:r>
                        <a:rPr lang="en-GB" sz="700" b="0" i="0" u="none" strike="noStrike" dirty="0">
                          <a:solidFill>
                            <a:schemeClr val="dk1"/>
                          </a:solidFill>
                          <a:effectLst/>
                          <a:latin typeface="Century Gothic"/>
                          <a:ea typeface="+mn-ea"/>
                          <a:cs typeface="+mn-cs"/>
                        </a:rPr>
                        <a:t>, </a:t>
                      </a:r>
                      <a:r>
                        <a:rPr lang="en-GB" sz="700" b="0" i="1" u="none" strike="noStrike" dirty="0">
                          <a:solidFill>
                            <a:schemeClr val="dk1"/>
                          </a:solidFill>
                          <a:effectLst/>
                          <a:latin typeface="Century Gothic"/>
                          <a:ea typeface="+mn-ea"/>
                          <a:cs typeface="+mn-cs"/>
                        </a:rPr>
                        <a:t>but</a:t>
                      </a:r>
                      <a:r>
                        <a:rPr lang="en-GB" sz="700" b="0" i="0" u="none" strike="noStrike" dirty="0">
                          <a:solidFill>
                            <a:schemeClr val="dk1"/>
                          </a:solidFill>
                          <a:effectLst/>
                          <a:latin typeface="Century Gothic"/>
                          <a:ea typeface="+mn-ea"/>
                          <a:cs typeface="+mn-cs"/>
                        </a:rPr>
                        <a:t> and </a:t>
                      </a:r>
                      <a:r>
                        <a:rPr lang="en-GB" sz="700" b="0" i="1" u="none" strike="noStrike" dirty="0">
                          <a:solidFill>
                            <a:schemeClr val="dk1"/>
                          </a:solidFill>
                          <a:effectLst/>
                          <a:latin typeface="Century Gothic"/>
                          <a:ea typeface="+mn-ea"/>
                          <a:cs typeface="+mn-cs"/>
                        </a:rPr>
                        <a:t>because</a:t>
                      </a:r>
                      <a:r>
                        <a:rPr lang="en-GB" sz="700" b="0" i="0" u="none" strike="noStrike" dirty="0">
                          <a:solidFill>
                            <a:schemeClr val="dk1"/>
                          </a:solidFill>
                          <a:effectLst/>
                          <a:latin typeface="Century Gothic"/>
                          <a:ea typeface="+mn-ea"/>
                          <a:cs typeface="+mn-cs"/>
                        </a:rPr>
                        <a:t>. We will also be working on using the correct punctuation, with a particular emphasis on capital letters and full stops.</a:t>
                      </a:r>
                      <a:endParaRPr lang="en-GB" sz="700" dirty="0">
                        <a:effectLst/>
                        <a:latin typeface="Century Gothic"/>
                        <a:ea typeface="Calibri" panose="020F0502020204030204" pitchFamily="34" charset="0"/>
                        <a:cs typeface="Times New Roman" panose="02020603050405020304" pitchFamily="18" charset="0"/>
                      </a:endParaRPr>
                    </a:p>
                    <a:p>
                      <a:pPr marL="0" indent="0" algn="just">
                        <a:spcAft>
                          <a:spcPts val="0"/>
                        </a:spcAft>
                        <a:buFont typeface="Arial" panose="020B0604020202020204" pitchFamily="34" charset="0"/>
                        <a:buNone/>
                      </a:pPr>
                      <a:r>
                        <a:rPr lang="en-GB" sz="700" b="0" i="0" u="none" strike="noStrike" dirty="0">
                          <a:solidFill>
                            <a:schemeClr val="dk1"/>
                          </a:solidFill>
                          <a:effectLst/>
                          <a:latin typeface="Century Gothic" panose="020B0502020202020204" pitchFamily="34" charset="0"/>
                          <a:ea typeface="+mn-ea"/>
                          <a:cs typeface="+mn-cs"/>
                        </a:rPr>
                        <a:t>Our </a:t>
                      </a:r>
                      <a:r>
                        <a:rPr lang="en-GB" sz="700" b="1" i="0" u="none" strike="noStrike" dirty="0">
                          <a:solidFill>
                            <a:schemeClr val="dk1"/>
                          </a:solidFill>
                          <a:effectLst/>
                          <a:latin typeface="Century Gothic" panose="020B0502020202020204" pitchFamily="34" charset="0"/>
                          <a:ea typeface="+mn-ea"/>
                          <a:cs typeface="+mn-cs"/>
                        </a:rPr>
                        <a:t>grammar </a:t>
                      </a:r>
                      <a:r>
                        <a:rPr lang="en-GB" sz="700" b="0" i="0" u="none" strike="noStrike" dirty="0">
                          <a:solidFill>
                            <a:schemeClr val="dk1"/>
                          </a:solidFill>
                          <a:effectLst/>
                          <a:latin typeface="Century Gothic" panose="020B0502020202020204" pitchFamily="34" charset="0"/>
                          <a:ea typeface="+mn-ea"/>
                          <a:cs typeface="+mn-cs"/>
                        </a:rPr>
                        <a:t>focus will be on learning about nouns and verbs. We will also explore what is needed to make sure a sentence makes sense, helping the children to become more confident and accurate in their writing.</a:t>
                      </a:r>
                      <a:endParaRPr lang="en-GB" sz="7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lgn="just">
                        <a:spcAft>
                          <a:spcPts val="0"/>
                        </a:spcAft>
                        <a:buFont typeface="Arial" panose="020B0604020202020204" pitchFamily="34" charset="0"/>
                        <a:buNone/>
                      </a:pPr>
                      <a:r>
                        <a:rPr lang="en-GB" sz="700" dirty="0">
                          <a:effectLst/>
                          <a:latin typeface="Century Gothic" panose="020B0502020202020204" pitchFamily="34" charset="0"/>
                          <a:ea typeface="Calibri" panose="020F0502020204030204" pitchFamily="34" charset="0"/>
                          <a:cs typeface="Times New Roman" panose="02020603050405020304" pitchFamily="18" charset="0"/>
                        </a:rPr>
                        <a:t>In </a:t>
                      </a:r>
                      <a:r>
                        <a:rPr lang="en-GB" sz="700" b="1" dirty="0">
                          <a:effectLst/>
                          <a:latin typeface="Century Gothic" panose="020B0502020202020204" pitchFamily="34" charset="0"/>
                          <a:ea typeface="Calibri" panose="020F0502020204030204" pitchFamily="34" charset="0"/>
                          <a:cs typeface="Times New Roman" panose="02020603050405020304" pitchFamily="18" charset="0"/>
                        </a:rPr>
                        <a:t>spelling </a:t>
                      </a:r>
                      <a:r>
                        <a:rPr lang="en-GB" sz="700" dirty="0">
                          <a:effectLst/>
                          <a:latin typeface="Century Gothic" panose="020B0502020202020204" pitchFamily="34" charset="0"/>
                          <a:ea typeface="Calibri" panose="020F0502020204030204" pitchFamily="34" charset="0"/>
                          <a:cs typeface="Times New Roman" panose="02020603050405020304" pitchFamily="18" charset="0"/>
                        </a:rPr>
                        <a:t>we will review words from the Year</a:t>
                      </a:r>
                      <a:r>
                        <a:rPr lang="en-GB" sz="700" baseline="0" dirty="0">
                          <a:effectLst/>
                          <a:latin typeface="Century Gothic" panose="020B0502020202020204" pitchFamily="34" charset="0"/>
                          <a:ea typeface="Calibri" panose="020F0502020204030204" pitchFamily="34" charset="0"/>
                          <a:cs typeface="Times New Roman" panose="02020603050405020304" pitchFamily="18" charset="0"/>
                        </a:rPr>
                        <a:t> 1 curriculum and then </a:t>
                      </a:r>
                      <a:r>
                        <a:rPr lang="en-GB" sz="700" dirty="0">
                          <a:effectLst/>
                          <a:latin typeface="Century Gothic" panose="020B0502020202020204" pitchFamily="34" charset="0"/>
                          <a:ea typeface="Calibri" panose="020F0502020204030204" pitchFamily="34" charset="0"/>
                          <a:cs typeface="Times New Roman" panose="02020603050405020304" pitchFamily="18" charset="0"/>
                        </a:rPr>
                        <a:t>learn a variety of Year 2 spelling rules. </a:t>
                      </a:r>
                      <a:r>
                        <a:rPr lang="en-GB" sz="700" b="0" i="0" u="none" strike="noStrike" dirty="0">
                          <a:solidFill>
                            <a:schemeClr val="dk1"/>
                          </a:solidFill>
                          <a:effectLst/>
                          <a:latin typeface="Century Gothic" panose="020B0502020202020204" pitchFamily="34" charset="0"/>
                          <a:ea typeface="+mn-ea"/>
                          <a:cs typeface="+mn-cs"/>
                        </a:rPr>
                        <a:t>These will be explained in our homework sheets.</a:t>
                      </a:r>
                      <a:endParaRPr lang="en-GB" sz="7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spcAft>
                          <a:spcPts val="0"/>
                        </a:spcAft>
                      </a:pPr>
                      <a:r>
                        <a:rPr lang="en-GB" sz="700" b="0" i="0" u="none" strike="noStrike" dirty="0">
                          <a:solidFill>
                            <a:schemeClr val="dk1"/>
                          </a:solidFill>
                          <a:effectLst/>
                          <a:latin typeface="Century Gothic" panose="020B0502020202020204" pitchFamily="34" charset="0"/>
                          <a:ea typeface="+mn-ea"/>
                          <a:cs typeface="+mn-cs"/>
                        </a:rPr>
                        <a:t>We will be continuing with </a:t>
                      </a:r>
                      <a:r>
                        <a:rPr lang="en-GB" sz="700" b="1" i="0" u="none" strike="noStrike" dirty="0">
                          <a:solidFill>
                            <a:schemeClr val="dk1"/>
                          </a:solidFill>
                          <a:effectLst/>
                          <a:latin typeface="Century Gothic" panose="020B0502020202020204" pitchFamily="34" charset="0"/>
                          <a:ea typeface="+mn-ea"/>
                          <a:cs typeface="+mn-cs"/>
                        </a:rPr>
                        <a:t>phonics</a:t>
                      </a:r>
                      <a:r>
                        <a:rPr lang="en-GB" sz="700" b="0" i="0" u="none" strike="noStrike" dirty="0">
                          <a:solidFill>
                            <a:schemeClr val="dk1"/>
                          </a:solidFill>
                          <a:effectLst/>
                          <a:latin typeface="Century Gothic" panose="020B0502020202020204" pitchFamily="34" charset="0"/>
                          <a:ea typeface="+mn-ea"/>
                          <a:cs typeface="+mn-cs"/>
                        </a:rPr>
                        <a:t> to consolidate our sounds and to develop reading fluency. Some children will also begin to move on to developing their comprehension skills as they become more confident readers.</a:t>
                      </a:r>
                    </a:p>
                    <a:p>
                      <a:pPr algn="just">
                        <a:spcAft>
                          <a:spcPts val="0"/>
                        </a:spcAft>
                      </a:pPr>
                      <a:endParaRPr lang="en-GB" sz="700" b="0" i="0" u="none" strike="noStrike" dirty="0">
                        <a:solidFill>
                          <a:schemeClr val="dk1"/>
                        </a:solidFill>
                        <a:effectLst/>
                        <a:latin typeface="Century Gothic" panose="020B0502020202020204" pitchFamily="34" charset="0"/>
                        <a:ea typeface="+mn-ea"/>
                        <a:cs typeface="+mn-cs"/>
                      </a:endParaRPr>
                    </a:p>
                    <a:p>
                      <a:pPr algn="just">
                        <a:spcAft>
                          <a:spcPts val="0"/>
                        </a:spcAft>
                      </a:pPr>
                      <a:r>
                        <a:rPr lang="en-GB" sz="700" b="1" dirty="0">
                          <a:effectLst/>
                          <a:latin typeface="Century Gothic" panose="020B0502020202020204" pitchFamily="34" charset="0"/>
                          <a:ea typeface="Calibri" panose="020F0502020204030204" pitchFamily="34" charset="0"/>
                          <a:cs typeface="Times New Roman" panose="02020603050405020304" pitchFamily="18" charset="0"/>
                        </a:rPr>
                        <a:t>How can parent/Carers help?</a:t>
                      </a:r>
                    </a:p>
                    <a:p>
                      <a:pPr algn="just">
                        <a:spcAft>
                          <a:spcPts val="0"/>
                        </a:spcAft>
                      </a:pPr>
                      <a:r>
                        <a:rPr lang="en-GB" sz="700" dirty="0">
                          <a:effectLst/>
                          <a:latin typeface="Century Gothic" panose="020B0502020202020204" pitchFamily="34" charset="0"/>
                          <a:ea typeface="Calibri" panose="020F0502020204030204" pitchFamily="34" charset="0"/>
                          <a:cs typeface="Times New Roman" panose="02020603050405020304" pitchFamily="18" charset="0"/>
                        </a:rPr>
                        <a:t>Please read with your child every day and practise spellings sent home for homework. </a:t>
                      </a:r>
                    </a:p>
                  </a:txBody>
                  <a:tcPr>
                    <a:noFill/>
                  </a:tcPr>
                </a:tc>
                <a:extLst>
                  <a:ext uri="{0D108BD9-81ED-4DB2-BD59-A6C34878D82A}">
                    <a16:rowId xmlns:a16="http://schemas.microsoft.com/office/drawing/2014/main" val="10001"/>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1988179618"/>
              </p:ext>
            </p:extLst>
          </p:nvPr>
        </p:nvGraphicFramePr>
        <p:xfrm>
          <a:off x="275640" y="4923282"/>
          <a:ext cx="6340443" cy="2282258"/>
        </p:xfrm>
        <a:graphic>
          <a:graphicData uri="http://schemas.openxmlformats.org/drawingml/2006/table">
            <a:tbl>
              <a:tblPr firstRow="1" bandRow="1">
                <a:tableStyleId>{5C22544A-7EE6-4342-B048-85BDC9FD1C3A}</a:tableStyleId>
              </a:tblPr>
              <a:tblGrid>
                <a:gridCol w="6340443">
                  <a:extLst>
                    <a:ext uri="{9D8B030D-6E8A-4147-A177-3AD203B41FA5}">
                      <a16:colId xmlns:a16="http://schemas.microsoft.com/office/drawing/2014/main" val="20000"/>
                    </a:ext>
                  </a:extLst>
                </a:gridCol>
              </a:tblGrid>
              <a:tr h="483938">
                <a:tc>
                  <a:txBody>
                    <a:bodyPr/>
                    <a:lstStyle/>
                    <a:p>
                      <a:pPr algn="ctr"/>
                      <a:r>
                        <a:rPr lang="en-GB" sz="1400" b="1" dirty="0">
                          <a:latin typeface="Century Gothic" panose="020B0502020202020204" pitchFamily="34" charset="0"/>
                        </a:rPr>
                        <a:t>Foundation Subjects</a:t>
                      </a:r>
                    </a:p>
                  </a:txBody>
                  <a:tcPr>
                    <a:solidFill>
                      <a:srgbClr val="C00000"/>
                    </a:solidFill>
                  </a:tcPr>
                </a:tc>
                <a:extLst>
                  <a:ext uri="{0D108BD9-81ED-4DB2-BD59-A6C34878D82A}">
                    <a16:rowId xmlns:a16="http://schemas.microsoft.com/office/drawing/2014/main" val="10000"/>
                  </a:ext>
                </a:extLst>
              </a:tr>
              <a:tr h="162675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GB" sz="800" b="1" dirty="0">
                          <a:solidFill>
                            <a:schemeClr val="dk1"/>
                          </a:solidFill>
                          <a:effectLst/>
                          <a:latin typeface="Century Gothic" panose="020B0502020202020204" pitchFamily="34" charset="0"/>
                          <a:ea typeface="+mn-ea"/>
                          <a:cs typeface="+mn-cs"/>
                        </a:rPr>
                        <a:t>History</a:t>
                      </a:r>
                      <a:r>
                        <a:rPr lang="en-GB" sz="800" b="0" dirty="0">
                          <a:solidFill>
                            <a:schemeClr val="dk1"/>
                          </a:solidFill>
                          <a:effectLst/>
                          <a:latin typeface="Century Gothic" panose="020B0502020202020204" pitchFamily="34" charset="0"/>
                          <a:ea typeface="+mn-ea"/>
                          <a:cs typeface="+mn-cs"/>
                        </a:rPr>
                        <a:t> –</a:t>
                      </a:r>
                      <a:r>
                        <a:rPr lang="en-GB" sz="800" b="0" i="0" u="none" strike="noStrike" dirty="0">
                          <a:solidFill>
                            <a:schemeClr val="dk1"/>
                          </a:solidFill>
                          <a:effectLst/>
                          <a:latin typeface="Century Gothic" panose="020B0502020202020204" pitchFamily="34" charset="0"/>
                          <a:ea typeface="+mn-ea"/>
                          <a:cs typeface="+mn-cs"/>
                        </a:rPr>
                        <a:t>The children will be learning about how the Great Fire of London began in 1666 and the impact it had on the city. They will also explore the lives of significant people from the past, including King Charles II and Samuel Pepys, and learn about their roles during this important historical event.</a:t>
                      </a:r>
                      <a:endParaRPr lang="en-GB" sz="800" b="0" dirty="0">
                        <a:solidFill>
                          <a:schemeClr val="dk1"/>
                        </a:solidFill>
                        <a:effectLst/>
                        <a:latin typeface="Century Gothic" panose="020B0502020202020204" pitchFamily="34" charset="0"/>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GB" sz="800" b="1" dirty="0">
                          <a:solidFill>
                            <a:schemeClr val="dk1"/>
                          </a:solidFill>
                          <a:effectLst/>
                          <a:latin typeface="Century Gothic" panose="020B0502020202020204" pitchFamily="34" charset="0"/>
                          <a:ea typeface="+mn-ea"/>
                          <a:cs typeface="+mn-cs"/>
                        </a:rPr>
                        <a:t>Geography</a:t>
                      </a:r>
                      <a:r>
                        <a:rPr lang="en-GB" sz="800" b="0" dirty="0">
                          <a:solidFill>
                            <a:schemeClr val="dk1"/>
                          </a:solidFill>
                          <a:effectLst/>
                          <a:latin typeface="Century Gothic" panose="020B0502020202020204" pitchFamily="34" charset="0"/>
                          <a:ea typeface="+mn-ea"/>
                          <a:cs typeface="+mn-cs"/>
                        </a:rPr>
                        <a:t>- </a:t>
                      </a:r>
                      <a:r>
                        <a:rPr lang="en-GB" sz="800" b="0" i="0" u="none" strike="noStrike" dirty="0">
                          <a:solidFill>
                            <a:schemeClr val="dk1"/>
                          </a:solidFill>
                          <a:effectLst/>
                          <a:latin typeface="Century Gothic" panose="020B0502020202020204" pitchFamily="34" charset="0"/>
                          <a:ea typeface="+mn-ea"/>
                          <a:cs typeface="+mn-cs"/>
                        </a:rPr>
                        <a:t>We will be learning about the seven continents and the five oceans, developing our understanding of the world around us. We will also be investigating hot and cold places across the globe, exploring what makes these climates different and how they affect the environment and the people who live there.</a:t>
                      </a:r>
                      <a:endParaRPr lang="en-GB" sz="800" b="0" dirty="0">
                        <a:solidFill>
                          <a:schemeClr val="dk1"/>
                        </a:solidFill>
                        <a:effectLst/>
                        <a:latin typeface="Century Gothic" panose="020B0502020202020204" pitchFamily="34" charset="0"/>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GB" sz="800" b="1" dirty="0">
                          <a:solidFill>
                            <a:schemeClr val="dk1"/>
                          </a:solidFill>
                          <a:effectLst/>
                          <a:latin typeface="Century Gothic" panose="020B0502020202020204" pitchFamily="34" charset="0"/>
                          <a:ea typeface="+mn-ea"/>
                          <a:cs typeface="+mn-cs"/>
                        </a:rPr>
                        <a:t>Science</a:t>
                      </a:r>
                      <a:r>
                        <a:rPr lang="en-GB" sz="800" b="0" dirty="0">
                          <a:solidFill>
                            <a:schemeClr val="dk1"/>
                          </a:solidFill>
                          <a:effectLst/>
                          <a:latin typeface="Century Gothic" panose="020B0502020202020204" pitchFamily="34" charset="0"/>
                          <a:ea typeface="+mn-ea"/>
                          <a:cs typeface="+mn-cs"/>
                        </a:rPr>
                        <a:t> – </a:t>
                      </a:r>
                      <a:r>
                        <a:rPr lang="en-GB" sz="800" b="0" i="0" u="none" strike="noStrike" dirty="0">
                          <a:solidFill>
                            <a:schemeClr val="dk1"/>
                          </a:solidFill>
                          <a:effectLst/>
                          <a:latin typeface="Century Gothic" panose="020B0502020202020204" pitchFamily="34" charset="0"/>
                          <a:ea typeface="+mn-ea"/>
                          <a:cs typeface="+mn-cs"/>
                        </a:rPr>
                        <a:t>The children will be learning about a range of materials and their properties. They will be investigating the different uses of these materials and exploring why certain materials are more suitable for specific purposes than others.</a:t>
                      </a:r>
                      <a:endParaRPr lang="en-GB" sz="800" b="0" dirty="0">
                        <a:solidFill>
                          <a:schemeClr val="dk1"/>
                        </a:solidFill>
                        <a:effectLst/>
                        <a:latin typeface="Century Gothic" panose="020B0502020202020204" pitchFamily="34" charset="0"/>
                        <a:ea typeface="+mn-ea"/>
                        <a:cs typeface="+mn-cs"/>
                      </a:endParaRPr>
                    </a:p>
                    <a:p>
                      <a:pPr marL="0" marR="0" lvl="0" indent="0" algn="just" eaLnBrk="1" fontAlgn="auto" latinLnBrk="0" hangingPunct="1">
                        <a:lnSpc>
                          <a:spcPct val="100000"/>
                        </a:lnSpc>
                        <a:spcBef>
                          <a:spcPts val="0"/>
                        </a:spcBef>
                        <a:spcAft>
                          <a:spcPts val="0"/>
                        </a:spcAft>
                        <a:buClrTx/>
                        <a:buSzTx/>
                        <a:buFontTx/>
                        <a:buNone/>
                      </a:pPr>
                      <a:r>
                        <a:rPr lang="en-GB" sz="800" b="1" i="0" dirty="0">
                          <a:solidFill>
                            <a:srgbClr val="000000"/>
                          </a:solidFill>
                          <a:effectLst/>
                          <a:latin typeface="Century Gothic" panose="020B0502020202020204" pitchFamily="34" charset="0"/>
                        </a:rPr>
                        <a:t>Computing-</a:t>
                      </a:r>
                      <a:r>
                        <a:rPr lang="en-GB" sz="800" b="0" i="0" dirty="0">
                          <a:solidFill>
                            <a:srgbClr val="000000"/>
                          </a:solidFill>
                          <a:effectLst/>
                          <a:latin typeface="Century Gothic" panose="020B0502020202020204" pitchFamily="34" charset="0"/>
                        </a:rPr>
                        <a:t> This term the pupils will be studying Digital Literacy. As part of this unit pupils will learn how to use technology respectfully and learn how to keep personal information private.</a:t>
                      </a:r>
                      <a:endParaRPr lang="en-GB" sz="800" b="0" dirty="0">
                        <a:solidFill>
                          <a:schemeClr val="dk1"/>
                        </a:solidFill>
                        <a:effectLst/>
                        <a:latin typeface="Century Gothic" panose="020B0502020202020204" pitchFamily="34" charset="0"/>
                        <a:ea typeface="+mn-ea"/>
                        <a:cs typeface="+mn-cs"/>
                      </a:endParaRPr>
                    </a:p>
                    <a:p>
                      <a:pPr marL="0" marR="0" lvl="0" indent="0" algn="just" eaLnBrk="1" fontAlgn="auto" latinLnBrk="0" hangingPunct="1">
                        <a:lnSpc>
                          <a:spcPct val="100000"/>
                        </a:lnSpc>
                        <a:spcBef>
                          <a:spcPts val="0"/>
                        </a:spcBef>
                        <a:spcAft>
                          <a:spcPts val="0"/>
                        </a:spcAft>
                        <a:buClrTx/>
                        <a:buSzTx/>
                        <a:buFontTx/>
                        <a:buNone/>
                      </a:pPr>
                      <a:r>
                        <a:rPr lang="en-GB" sz="800" b="1" dirty="0">
                          <a:solidFill>
                            <a:schemeClr val="tx1"/>
                          </a:solidFill>
                          <a:effectLst/>
                          <a:latin typeface="Century Gothic" panose="020B0502020202020204" pitchFamily="34" charset="0"/>
                          <a:ea typeface="+mn-ea"/>
                          <a:cs typeface="+mn-cs"/>
                        </a:rPr>
                        <a:t>Art and Design</a:t>
                      </a:r>
                      <a:r>
                        <a:rPr lang="en-GB" sz="800" b="0" dirty="0">
                          <a:solidFill>
                            <a:schemeClr val="tx1"/>
                          </a:solidFill>
                          <a:effectLst/>
                          <a:latin typeface="Century Gothic" panose="020B0502020202020204" pitchFamily="34" charset="0"/>
                          <a:ea typeface="+mn-ea"/>
                          <a:cs typeface="+mn-cs"/>
                        </a:rPr>
                        <a:t> – This term the children will be exploring wheels and axles to make a truck. </a:t>
                      </a:r>
                      <a:r>
                        <a:rPr lang="en-GB" sz="800" b="0" i="0" u="none" strike="noStrike" noProof="0" dirty="0">
                          <a:solidFill>
                            <a:schemeClr val="tx1"/>
                          </a:solidFill>
                          <a:effectLst/>
                          <a:latin typeface="Century Gothic" panose="020B0502020202020204" pitchFamily="34" charset="0"/>
                          <a:ea typeface="+mn-ea"/>
                          <a:cs typeface="+mn-cs"/>
                        </a:rPr>
                        <a:t>T</a:t>
                      </a:r>
                      <a:r>
                        <a:rPr lang="en-GB" sz="800" b="0" i="0" u="none" strike="noStrike" noProof="0" dirty="0">
                          <a:effectLst/>
                          <a:latin typeface="Century Gothic" panose="020B0502020202020204" pitchFamily="34" charset="0"/>
                        </a:rPr>
                        <a:t>hen the children will be creating their own landscapes drawings within the school grounds. They will be focusing on sketching techniques and using paint to make tints and shades. </a:t>
                      </a:r>
                      <a:endParaRPr lang="en-GB" sz="800" b="0" i="0" dirty="0">
                        <a:solidFill>
                          <a:srgbClr val="000000"/>
                        </a:solidFill>
                        <a:effectLst/>
                        <a:latin typeface="Century Gothic" panose="020B0502020202020204" pitchFamily="34"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GB" sz="800" b="1" dirty="0">
                          <a:solidFill>
                            <a:schemeClr val="dk1"/>
                          </a:solidFill>
                          <a:effectLst/>
                          <a:latin typeface="Century Gothic"/>
                          <a:ea typeface="+mn-ea"/>
                          <a:cs typeface="+mn-cs"/>
                        </a:rPr>
                        <a:t>RE</a:t>
                      </a:r>
                      <a:r>
                        <a:rPr lang="en-GB" sz="800" b="0" dirty="0">
                          <a:solidFill>
                            <a:schemeClr val="dk1"/>
                          </a:solidFill>
                          <a:effectLst/>
                          <a:latin typeface="Century Gothic"/>
                          <a:ea typeface="+mn-ea"/>
                          <a:cs typeface="+mn-cs"/>
                        </a:rPr>
                        <a:t> – In R.E, we will be exploring the question ‘Who is Jesus?’</a:t>
                      </a:r>
                      <a:endParaRPr lang="en-GB" sz="800" b="0" dirty="0">
                        <a:solidFill>
                          <a:schemeClr val="dk1"/>
                        </a:solidFill>
                        <a:effectLst/>
                        <a:latin typeface="Century Gothic" panose="020B0502020202020204" pitchFamily="34" charset="0"/>
                        <a:ea typeface="+mn-ea"/>
                        <a:cs typeface="+mn-cs"/>
                      </a:endParaRPr>
                    </a:p>
                  </a:txBody>
                  <a:tcPr>
                    <a:noFill/>
                  </a:tcPr>
                </a:tc>
                <a:extLst>
                  <a:ext uri="{0D108BD9-81ED-4DB2-BD59-A6C34878D82A}">
                    <a16:rowId xmlns:a16="http://schemas.microsoft.com/office/drawing/2014/main" val="10001"/>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1943403512"/>
              </p:ext>
            </p:extLst>
          </p:nvPr>
        </p:nvGraphicFramePr>
        <p:xfrm>
          <a:off x="265128" y="7049554"/>
          <a:ext cx="6324600" cy="790324"/>
        </p:xfrm>
        <a:graphic>
          <a:graphicData uri="http://schemas.openxmlformats.org/drawingml/2006/table">
            <a:tbl>
              <a:tblPr firstRow="1" bandRow="1">
                <a:tableStyleId>{5C22544A-7EE6-4342-B048-85BDC9FD1C3A}</a:tableStyleId>
              </a:tblPr>
              <a:tblGrid>
                <a:gridCol w="6324600">
                  <a:extLst>
                    <a:ext uri="{9D8B030D-6E8A-4147-A177-3AD203B41FA5}">
                      <a16:colId xmlns:a16="http://schemas.microsoft.com/office/drawing/2014/main" val="20000"/>
                    </a:ext>
                  </a:extLst>
                </a:gridCol>
              </a:tblGrid>
              <a:tr h="359238">
                <a:tc>
                  <a:txBody>
                    <a:bodyPr/>
                    <a:lstStyle/>
                    <a:p>
                      <a:pPr algn="ctr"/>
                      <a:r>
                        <a:rPr lang="en-GB" sz="1400" b="1" dirty="0">
                          <a:latin typeface="Century Gothic" panose="020B0502020202020204" pitchFamily="34" charset="0"/>
                        </a:rPr>
                        <a:t>PSHE</a:t>
                      </a:r>
                    </a:p>
                  </a:txBody>
                  <a:tcPr>
                    <a:solidFill>
                      <a:srgbClr val="C00000"/>
                    </a:solidFill>
                  </a:tcPr>
                </a:tc>
                <a:extLst>
                  <a:ext uri="{0D108BD9-81ED-4DB2-BD59-A6C34878D82A}">
                    <a16:rowId xmlns:a16="http://schemas.microsoft.com/office/drawing/2014/main" val="10000"/>
                  </a:ext>
                </a:extLst>
              </a:tr>
              <a:tr h="431086">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GB" sz="800" b="0" i="0" u="none" strike="noStrike" dirty="0">
                          <a:solidFill>
                            <a:schemeClr val="dk1"/>
                          </a:solidFill>
                          <a:effectLst/>
                          <a:latin typeface="Century Gothic" panose="020B0502020202020204" pitchFamily="34" charset="0"/>
                          <a:ea typeface="+mn-ea"/>
                          <a:cs typeface="+mn-cs"/>
                        </a:rPr>
                        <a:t>In the first half term, we will be exploring feelings through the topic </a:t>
                      </a:r>
                      <a:r>
                        <a:rPr lang="en-GB" sz="800" b="0" i="1" u="none" strike="noStrike" dirty="0">
                          <a:solidFill>
                            <a:schemeClr val="dk1"/>
                          </a:solidFill>
                          <a:effectLst/>
                          <a:latin typeface="Century Gothic" panose="020B0502020202020204" pitchFamily="34" charset="0"/>
                          <a:ea typeface="+mn-ea"/>
                          <a:cs typeface="+mn-cs"/>
                        </a:rPr>
                        <a:t>Being Me in the World</a:t>
                      </a:r>
                      <a:r>
                        <a:rPr lang="en-GB" sz="800" b="0" i="0" u="none" strike="noStrike" dirty="0">
                          <a:solidFill>
                            <a:schemeClr val="dk1"/>
                          </a:solidFill>
                          <a:effectLst/>
                          <a:latin typeface="Century Gothic" panose="020B0502020202020204" pitchFamily="34" charset="0"/>
                          <a:ea typeface="+mn-ea"/>
                          <a:cs typeface="+mn-cs"/>
                        </a:rPr>
                        <a:t>. In the second half term, our focus will shift to celebrating differences and how we are all different in our own unique way.</a:t>
                      </a:r>
                      <a:endParaRPr lang="en-GB" sz="400" dirty="0">
                        <a:solidFill>
                          <a:schemeClr val="dk1"/>
                        </a:solidFill>
                        <a:effectLst/>
                        <a:latin typeface="Century Gothic" panose="020B0502020202020204" pitchFamily="34" charset="0"/>
                        <a:ea typeface="+mn-ea"/>
                        <a:cs typeface="+mn-cs"/>
                      </a:endParaRPr>
                    </a:p>
                  </a:txBody>
                  <a:tcPr>
                    <a:noFill/>
                  </a:tcPr>
                </a:tc>
                <a:extLst>
                  <a:ext uri="{0D108BD9-81ED-4DB2-BD59-A6C34878D82A}">
                    <a16:rowId xmlns:a16="http://schemas.microsoft.com/office/drawing/2014/main" val="10001"/>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487590519"/>
              </p:ext>
            </p:extLst>
          </p:nvPr>
        </p:nvGraphicFramePr>
        <p:xfrm>
          <a:off x="253096" y="7757922"/>
          <a:ext cx="6314088" cy="1771276"/>
        </p:xfrm>
        <a:graphic>
          <a:graphicData uri="http://schemas.openxmlformats.org/drawingml/2006/table">
            <a:tbl>
              <a:tblPr firstRow="1" bandRow="1">
                <a:tableStyleId>{5C22544A-7EE6-4342-B048-85BDC9FD1C3A}</a:tableStyleId>
              </a:tblPr>
              <a:tblGrid>
                <a:gridCol w="6314088">
                  <a:extLst>
                    <a:ext uri="{9D8B030D-6E8A-4147-A177-3AD203B41FA5}">
                      <a16:colId xmlns:a16="http://schemas.microsoft.com/office/drawing/2014/main" val="20000"/>
                    </a:ext>
                  </a:extLst>
                </a:gridCol>
              </a:tblGrid>
              <a:tr h="171474">
                <a:tc>
                  <a:txBody>
                    <a:bodyPr/>
                    <a:lstStyle/>
                    <a:p>
                      <a:pPr algn="ctr"/>
                      <a:r>
                        <a:rPr lang="en-GB" sz="1400" b="1" dirty="0">
                          <a:latin typeface="Century Gothic" panose="020B0502020202020204" pitchFamily="34" charset="0"/>
                        </a:rPr>
                        <a:t>PE</a:t>
                      </a:r>
                    </a:p>
                  </a:txBody>
                  <a:tcPr>
                    <a:solidFill>
                      <a:srgbClr val="C00000"/>
                    </a:solidFill>
                  </a:tcPr>
                </a:tc>
                <a:extLst>
                  <a:ext uri="{0D108BD9-81ED-4DB2-BD59-A6C34878D82A}">
                    <a16:rowId xmlns:a16="http://schemas.microsoft.com/office/drawing/2014/main" val="10000"/>
                  </a:ext>
                </a:extLst>
              </a:tr>
              <a:tr h="733238">
                <a:tc>
                  <a:txBody>
                    <a:bodyPr/>
                    <a:lstStyle/>
                    <a:p>
                      <a:pPr marL="0" marR="0" lvl="0" indent="0" algn="just" eaLnBrk="1" fontAlgn="auto" latinLnBrk="0" hangingPunct="1">
                        <a:lnSpc>
                          <a:spcPct val="100000"/>
                        </a:lnSpc>
                        <a:spcBef>
                          <a:spcPts val="0"/>
                        </a:spcBef>
                        <a:spcAft>
                          <a:spcPts val="0"/>
                        </a:spcAft>
                        <a:buClrTx/>
                        <a:buSzTx/>
                        <a:buFontTx/>
                        <a:buNone/>
                      </a:pPr>
                      <a:r>
                        <a:rPr lang="en-GB" sz="800" b="0" baseline="0" dirty="0">
                          <a:solidFill>
                            <a:schemeClr val="dk1"/>
                          </a:solidFill>
                          <a:effectLst/>
                          <a:latin typeface="Century Gothic" panose="020B0502020202020204" pitchFamily="34" charset="0"/>
                          <a:ea typeface="+mn-ea"/>
                          <a:cs typeface="+mn-cs"/>
                        </a:rPr>
                        <a:t>PE days are as follows:</a:t>
                      </a:r>
                    </a:p>
                    <a:p>
                      <a:pPr marL="0" marR="0" lvl="0" indent="0" algn="just" eaLnBrk="1" fontAlgn="auto" latinLnBrk="0" hangingPunct="1">
                        <a:lnSpc>
                          <a:spcPct val="100000"/>
                        </a:lnSpc>
                        <a:spcBef>
                          <a:spcPts val="0"/>
                        </a:spcBef>
                        <a:spcAft>
                          <a:spcPts val="0"/>
                        </a:spcAft>
                        <a:buClrTx/>
                        <a:buSzTx/>
                        <a:buFontTx/>
                        <a:buNone/>
                      </a:pPr>
                      <a:r>
                        <a:rPr lang="en-GB" sz="800" b="1" baseline="0" dirty="0">
                          <a:solidFill>
                            <a:schemeClr val="dk1"/>
                          </a:solidFill>
                          <a:effectLst/>
                          <a:latin typeface="Century Gothic" panose="020B0502020202020204" pitchFamily="34" charset="0"/>
                          <a:ea typeface="+mn-ea"/>
                          <a:cs typeface="+mn-cs"/>
                        </a:rPr>
                        <a:t>2 Beta: Tuesdays and Thursdays.     2 Delta: Mondays and Thursdays.   2 Gamma: Mondays and Wednesdays</a:t>
                      </a:r>
                      <a:endParaRPr lang="en-GB" sz="800" dirty="0">
                        <a:solidFill>
                          <a:schemeClr val="dk1"/>
                        </a:solidFill>
                        <a:effectLst/>
                        <a:latin typeface="Century Gothic" panose="020B0502020202020204" pitchFamily="34" charset="0"/>
                        <a:ea typeface="+mn-ea"/>
                        <a:cs typeface="+mn-cs"/>
                      </a:endParaRPr>
                    </a:p>
                    <a:p>
                      <a:pPr marL="0" marR="0" lvl="0" indent="0" algn="just" eaLnBrk="1" fontAlgn="auto" latinLnBrk="0" hangingPunct="1">
                        <a:lnSpc>
                          <a:spcPct val="100000"/>
                        </a:lnSpc>
                        <a:spcBef>
                          <a:spcPts val="0"/>
                        </a:spcBef>
                        <a:spcAft>
                          <a:spcPts val="0"/>
                        </a:spcAft>
                        <a:buClrTx/>
                        <a:buSzTx/>
                        <a:buFontTx/>
                        <a:buNone/>
                      </a:pPr>
                      <a:r>
                        <a:rPr lang="en-GB" sz="800" dirty="0">
                          <a:solidFill>
                            <a:schemeClr val="dk1"/>
                          </a:solidFill>
                          <a:effectLst/>
                          <a:latin typeface="Century Gothic" panose="020B0502020202020204" pitchFamily="34" charset="0"/>
                          <a:ea typeface="+mn-ea"/>
                          <a:cs typeface="+mn-cs"/>
                        </a:rPr>
                        <a:t>Please can children come to school in their PE uniform on these days</a:t>
                      </a:r>
                      <a:endParaRPr lang="en-GB" sz="800" b="1" dirty="0">
                        <a:solidFill>
                          <a:schemeClr val="dk1"/>
                        </a:solidFill>
                        <a:effectLst/>
                        <a:latin typeface="Century Gothic" panose="020B0502020202020204" pitchFamily="34" charset="0"/>
                        <a:ea typeface="+mn-ea"/>
                        <a:cs typeface="+mn-cs"/>
                      </a:endParaRPr>
                    </a:p>
                    <a:p>
                      <a:pPr marL="0" marR="0" lvl="0" indent="0" algn="just" eaLnBrk="1" fontAlgn="auto" latinLnBrk="0" hangingPunct="1">
                        <a:lnSpc>
                          <a:spcPct val="100000"/>
                        </a:lnSpc>
                        <a:spcBef>
                          <a:spcPts val="0"/>
                        </a:spcBef>
                        <a:spcAft>
                          <a:spcPts val="0"/>
                        </a:spcAft>
                        <a:buClrTx/>
                        <a:buSzTx/>
                        <a:buFontTx/>
                        <a:buNone/>
                      </a:pPr>
                      <a:r>
                        <a:rPr lang="en-GB" sz="800" dirty="0">
                          <a:solidFill>
                            <a:schemeClr val="dk1"/>
                          </a:solidFill>
                          <a:effectLst/>
                          <a:latin typeface="Century Gothic"/>
                          <a:ea typeface="+mn-ea"/>
                          <a:cs typeface="+mn-cs"/>
                        </a:rPr>
                        <a:t>Autumn 1: Sending and returning ball games. Autumn 2: Attacking, defending and shooting.</a:t>
                      </a:r>
                      <a:endParaRPr lang="en-GB" sz="800" b="0" i="0" u="none" strike="noStrike" noProof="0" dirty="0">
                        <a:effectLst/>
                        <a:latin typeface="Century Gothic"/>
                      </a:endParaRPr>
                    </a:p>
                    <a:p>
                      <a:pPr marL="0" marR="0" lvl="0" indent="0" algn="just" eaLnBrk="1" fontAlgn="auto" latinLnBrk="0" hangingPunct="1">
                        <a:lnSpc>
                          <a:spcPct val="100000"/>
                        </a:lnSpc>
                        <a:spcBef>
                          <a:spcPts val="0"/>
                        </a:spcBef>
                        <a:spcAft>
                          <a:spcPts val="0"/>
                        </a:spcAft>
                        <a:buClrTx/>
                        <a:buSzTx/>
                        <a:buFontTx/>
                        <a:buNone/>
                      </a:pPr>
                      <a:endParaRPr lang="en-GB" sz="800" b="0" i="0" u="none" strike="noStrike" noProof="0" dirty="0">
                        <a:effectLst/>
                        <a:highlight>
                          <a:srgbClr val="FFFF00"/>
                        </a:highlight>
                        <a:latin typeface="Century Gothic"/>
                      </a:endParaRPr>
                    </a:p>
                  </a:txBody>
                  <a:tcPr>
                    <a:noFill/>
                  </a:tcPr>
                </a:tc>
                <a:extLst>
                  <a:ext uri="{0D108BD9-81ED-4DB2-BD59-A6C34878D82A}">
                    <a16:rowId xmlns:a16="http://schemas.microsoft.com/office/drawing/2014/main" val="10001"/>
                  </a:ext>
                </a:extLst>
              </a:tr>
              <a:tr h="733238">
                <a:tc>
                  <a:txBody>
                    <a:bodyPr/>
                    <a:lstStyle/>
                    <a:p>
                      <a:pPr marL="0" marR="0" lvl="0" indent="0" algn="just" eaLnBrk="1" fontAlgn="auto" latinLnBrk="0" hangingPunct="1">
                        <a:lnSpc>
                          <a:spcPct val="100000"/>
                        </a:lnSpc>
                        <a:spcBef>
                          <a:spcPts val="0"/>
                        </a:spcBef>
                        <a:spcAft>
                          <a:spcPts val="0"/>
                        </a:spcAft>
                        <a:buClrTx/>
                        <a:buSzTx/>
                        <a:buFontTx/>
                        <a:buNone/>
                      </a:pPr>
                      <a:endParaRPr lang="en-GB" sz="800" b="0" i="0" u="none" strike="noStrike" noProof="0" dirty="0">
                        <a:effectLst/>
                        <a:highlight>
                          <a:srgbClr val="FFFF00"/>
                        </a:highlight>
                        <a:latin typeface="Century Gothic"/>
                      </a:endParaRPr>
                    </a:p>
                  </a:txBody>
                  <a:tcPr>
                    <a:noFill/>
                  </a:tcPr>
                </a:tc>
                <a:extLst>
                  <a:ext uri="{0D108BD9-81ED-4DB2-BD59-A6C34878D82A}">
                    <a16:rowId xmlns:a16="http://schemas.microsoft.com/office/drawing/2014/main" val="2787167132"/>
                  </a:ext>
                </a:extLst>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1336264134"/>
              </p:ext>
            </p:extLst>
          </p:nvPr>
        </p:nvGraphicFramePr>
        <p:xfrm>
          <a:off x="257206" y="8679500"/>
          <a:ext cx="6340443" cy="1402080"/>
        </p:xfrm>
        <a:graphic>
          <a:graphicData uri="http://schemas.openxmlformats.org/drawingml/2006/table">
            <a:tbl>
              <a:tblPr firstRow="1" bandRow="1">
                <a:tableStyleId>{5C22544A-7EE6-4342-B048-85BDC9FD1C3A}</a:tableStyleId>
              </a:tblPr>
              <a:tblGrid>
                <a:gridCol w="6340443">
                  <a:extLst>
                    <a:ext uri="{9D8B030D-6E8A-4147-A177-3AD203B41FA5}">
                      <a16:colId xmlns:a16="http://schemas.microsoft.com/office/drawing/2014/main" val="20000"/>
                    </a:ext>
                  </a:extLst>
                </a:gridCol>
              </a:tblGrid>
              <a:tr h="186071">
                <a:tc>
                  <a:txBody>
                    <a:bodyPr/>
                    <a:lstStyle/>
                    <a:p>
                      <a:pPr algn="ctr"/>
                      <a:r>
                        <a:rPr lang="en-GB" sz="1400" b="1" dirty="0">
                          <a:latin typeface="Century Gothic" panose="020B0502020202020204" pitchFamily="34" charset="0"/>
                        </a:rPr>
                        <a:t>Homework and Reading</a:t>
                      </a:r>
                      <a:endParaRPr lang="en-GB" sz="1300" b="1" dirty="0">
                        <a:latin typeface="Century Gothic" panose="020B0502020202020204" pitchFamily="34" charset="0"/>
                      </a:endParaRPr>
                    </a:p>
                  </a:txBody>
                  <a:tcPr>
                    <a:solidFill>
                      <a:srgbClr val="C00000"/>
                    </a:solidFill>
                  </a:tcPr>
                </a:tc>
                <a:extLst>
                  <a:ext uri="{0D108BD9-81ED-4DB2-BD59-A6C34878D82A}">
                    <a16:rowId xmlns:a16="http://schemas.microsoft.com/office/drawing/2014/main" val="10000"/>
                  </a:ext>
                </a:extLst>
              </a:tr>
              <a:tr h="940880">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5" normalizeH="0" baseline="0" noProof="0" dirty="0">
                          <a:ln>
                            <a:noFill/>
                          </a:ln>
                          <a:effectLst/>
                          <a:uLnTx/>
                          <a:uFillTx/>
                          <a:latin typeface="Century Gothic" panose="020B0502020202020204" pitchFamily="34" charset="0"/>
                          <a:ea typeface="+mn-ea"/>
                          <a:cs typeface="Century Gothic"/>
                        </a:rPr>
                        <a:t>Read, Read, Read! </a:t>
                      </a:r>
                      <a:r>
                        <a:rPr kumimoji="0" lang="en-GB" sz="800" b="0"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rPr>
                        <a:t>We expect children to try and read every day but at least 5 times per week. Please sign your child’s diary each time they read.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rPr>
                        <a:t>Homework will go out on a Thursday and will be due the following Wednesday. Children will receive maths homework and weekly spellings to learn. All children will also have access to times tables rockstars to practise their times tables. </a:t>
                      </a:r>
                    </a:p>
                    <a:p>
                      <a:pPr marL="0" marR="0" lvl="0" indent="0" algn="just" defTabSz="914400" eaLnBrk="1" fontAlgn="auto" latinLnBrk="0" hangingPunct="1">
                        <a:lnSpc>
                          <a:spcPct val="100000"/>
                        </a:lnSpc>
                        <a:spcBef>
                          <a:spcPts val="0"/>
                        </a:spcBef>
                        <a:spcAft>
                          <a:spcPts val="0"/>
                        </a:spcAft>
                        <a:buClrTx/>
                        <a:buSzTx/>
                        <a:buFontTx/>
                        <a:buNone/>
                        <a:tabLst/>
                        <a:defRPr/>
                      </a:pPr>
                      <a:r>
                        <a:rPr lang="en-GB" sz="800" dirty="0">
                          <a:solidFill>
                            <a:schemeClr val="dk1"/>
                          </a:solidFill>
                          <a:effectLst/>
                          <a:latin typeface="Century Gothic" panose="020B0502020202020204" pitchFamily="34" charset="0"/>
                          <a:ea typeface="+mn-ea"/>
                          <a:cs typeface="+mn-cs"/>
                        </a:rPr>
                        <a:t>Your class teacher will post messages on ClassDojo so please make sure you’re connected! Ask your teacher for assistance if needed.</a:t>
                      </a:r>
                    </a:p>
                    <a:p>
                      <a:pPr marL="0" marR="0" lvl="0" indent="0" algn="just" eaLnBrk="1" fontAlgn="auto" latinLnBrk="0" hangingPunct="1">
                        <a:lnSpc>
                          <a:spcPct val="100000"/>
                        </a:lnSpc>
                        <a:spcBef>
                          <a:spcPts val="0"/>
                        </a:spcBef>
                        <a:spcAft>
                          <a:spcPts val="0"/>
                        </a:spcAft>
                        <a:buClrTx/>
                        <a:buSzTx/>
                        <a:buFontTx/>
                        <a:buNone/>
                      </a:pPr>
                      <a:endParaRPr kumimoji="0" lang="en-GB" sz="900" b="0" i="0" u="none" strike="noStrike" kern="0" cap="none" spc="-5" normalizeH="0" baseline="0" noProof="0" dirty="0">
                        <a:ln>
                          <a:noFill/>
                        </a:ln>
                        <a:effectLst/>
                        <a:highlight>
                          <a:srgbClr val="FFFF00"/>
                        </a:highlight>
                        <a:uLnTx/>
                        <a:uFillTx/>
                        <a:latin typeface="Century Gothic"/>
                        <a:ea typeface="+mn-ea"/>
                        <a:cs typeface="Century Gothic"/>
                      </a:endParaRPr>
                    </a:p>
                    <a:p>
                      <a:pPr algn="just"/>
                      <a:r>
                        <a:rPr kumimoji="0" lang="en-GB" sz="900" b="0"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rPr>
                        <a:t> </a:t>
                      </a:r>
                    </a:p>
                  </a:txBody>
                  <a:tcPr>
                    <a:noFill/>
                  </a:tcPr>
                </a:tc>
                <a:extLst>
                  <a:ext uri="{0D108BD9-81ED-4DB2-BD59-A6C34878D82A}">
                    <a16:rowId xmlns:a16="http://schemas.microsoft.com/office/drawing/2014/main" val="10001"/>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0E64EC8278244587B9230CFF159055" ma:contentTypeVersion="12" ma:contentTypeDescription="Create a new document." ma:contentTypeScope="" ma:versionID="705ec77a958c25cd3cf7bce3af79a37f">
  <xsd:schema xmlns:xsd="http://www.w3.org/2001/XMLSchema" xmlns:xs="http://www.w3.org/2001/XMLSchema" xmlns:p="http://schemas.microsoft.com/office/2006/metadata/properties" xmlns:ns2="3f88fc4b-665a-44ba-aafa-4c803a1810c3" xmlns:ns3="3fc5d4db-6833-42b1-8d1c-86d138aea8c8" targetNamespace="http://schemas.microsoft.com/office/2006/metadata/properties" ma:root="true" ma:fieldsID="688efd7dcde54fe04f0f02970707c61a" ns2:_="" ns3:_="">
    <xsd:import namespace="3f88fc4b-665a-44ba-aafa-4c803a1810c3"/>
    <xsd:import namespace="3fc5d4db-6833-42b1-8d1c-86d138aea8c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88fc4b-665a-44ba-aafa-4c803a1810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b54a18-ed8b-47ca-9fc6-f3650b48905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fc5d4db-6833-42b1-8d1c-86d138aea8c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39c0751-6cc0-4af5-a269-d7cb26c9aac9}" ma:internalName="TaxCatchAll" ma:showField="CatchAllData" ma:web="3fc5d4db-6833-42b1-8d1c-86d138aea8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fc5d4db-6833-42b1-8d1c-86d138aea8c8" xsi:nil="true"/>
    <lcf76f155ced4ddcb4097134ff3c332f xmlns="3f88fc4b-665a-44ba-aafa-4c803a1810c3">
      <Terms xmlns="http://schemas.microsoft.com/office/infopath/2007/PartnerControls"/>
    </lcf76f155ced4ddcb4097134ff3c332f>
    <MediaLengthInSeconds xmlns="3f88fc4b-665a-44ba-aafa-4c803a1810c3" xsi:nil="true"/>
  </documentManagement>
</p:properties>
</file>

<file path=customXml/itemProps1.xml><?xml version="1.0" encoding="utf-8"?>
<ds:datastoreItem xmlns:ds="http://schemas.openxmlformats.org/officeDocument/2006/customXml" ds:itemID="{7BE8FBFB-F8A4-4A1A-A405-A24A9D15C2AD}"/>
</file>

<file path=customXml/itemProps2.xml><?xml version="1.0" encoding="utf-8"?>
<ds:datastoreItem xmlns:ds="http://schemas.openxmlformats.org/officeDocument/2006/customXml" ds:itemID="{E9C0F32F-B954-492B-8DD6-D16212A8CE0E}">
  <ds:schemaRefs>
    <ds:schemaRef ds:uri="http://schemas.microsoft.com/sharepoint/v3/contenttype/forms"/>
  </ds:schemaRefs>
</ds:datastoreItem>
</file>

<file path=customXml/itemProps3.xml><?xml version="1.0" encoding="utf-8"?>
<ds:datastoreItem xmlns:ds="http://schemas.openxmlformats.org/officeDocument/2006/customXml" ds:itemID="{F39E427E-AA19-4C7D-9F77-A3974B00ACE1}">
  <ds:schemaRefs>
    <ds:schemaRef ds:uri="c610f674-3d6b-4d43-a5a3-bead2319c8fe"/>
    <ds:schemaRef ds:uri="http://purl.org/dc/dcmitype/"/>
    <ds:schemaRef ds:uri="http://purl.org/dc/terms/"/>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5c4444ef-3215-4925-b4a1-cb70807c16b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63658</TotalTime>
  <Words>953</Words>
  <Application>Microsoft Office PowerPoint</Application>
  <PresentationFormat>A4 Paper (210x297 mm)</PresentationFormat>
  <Paragraphs>41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Century Gothic</vt:lpstr>
      <vt:lpstr>Office Theme</vt:lpstr>
      <vt:lpstr>Year 2 Curriculum Letter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2 Curriculum Letter</dc:title>
  <dc:creator>Head Teacher</dc:creator>
  <cp:lastModifiedBy>Jo Davis</cp:lastModifiedBy>
  <cp:revision>257</cp:revision>
  <cp:lastPrinted>2026-09-09T10:42:20Z</cp:lastPrinted>
  <dcterms:created xsi:type="dcterms:W3CDTF">2020-03-24T13:38:36Z</dcterms:created>
  <dcterms:modified xsi:type="dcterms:W3CDTF">2026-09-09T10:43:13Z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2020-03-13T00:00:00Z</vt:filetime>
  </property>
  <property fmtid="{D5CDD505-2E9C-101B-9397-08002B2CF9AE}" pid="3" name="Creator">
    <vt:lpwstr>Microsoft® PowerPoint® 2016</vt:lpwstr>
  </property>
  <property fmtid="{D5CDD505-2E9C-101B-9397-08002B2CF9AE}" pid="4" name="LastSaved">
    <vt:filetime>2020-03-24T00:00:00Z</vt:filetime>
  </property>
  <property fmtid="{D5CDD505-2E9C-101B-9397-08002B2CF9AE}" pid="5" name="ContentTypeId">
    <vt:lpwstr>0x010100080E64EC8278244587B9230CFF159055</vt:lpwstr>
  </property>
  <property fmtid="{D5CDD505-2E9C-101B-9397-08002B2CF9AE}" pid="6" name="Order">
    <vt:r8>1049000</vt:r8>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_ExtendedDescription">
    <vt:lpwstr/>
  </property>
  <property fmtid="{D5CDD505-2E9C-101B-9397-08002B2CF9AE}" pid="11" name="TriggerFlowInfo">
    <vt:lpwstr/>
  </property>
  <property fmtid="{D5CDD505-2E9C-101B-9397-08002B2CF9AE}" pid="12" name="MediaServiceImageTags">
    <vt:lpwstr/>
  </property>
</Properties>
</file>