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sldIdLst>
    <p:sldId id="256" r:id="rId5"/>
  </p:sldIdLst>
  <p:sldSz cx="6858000" cy="9906000" type="A4"/>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3030" autoAdjust="0"/>
    <p:restoredTop sz="94638" autoAdjust="0"/>
  </p:normalViewPr>
  <p:slideViewPr>
    <p:cSldViewPr>
      <p:cViewPr varScale="1">
        <p:scale>
          <a:sx n="47" d="100"/>
          <a:sy n="47" d="100"/>
        </p:scale>
        <p:origin x="2994" y="6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7923"/>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7923"/>
          </a:xfrm>
          <a:prstGeom prst="rect">
            <a:avLst/>
          </a:prstGeom>
        </p:spPr>
        <p:txBody>
          <a:bodyPr vert="horz" lIns="91440" tIns="45720" rIns="91440" bIns="45720" rtlCol="0"/>
          <a:lstStyle>
            <a:lvl1pPr algn="r">
              <a:defRPr sz="1200"/>
            </a:lvl1pPr>
          </a:lstStyle>
          <a:p>
            <a:fld id="{C5AC24C5-00C0-4922-A221-0F45092469F6}" type="datetimeFigureOut">
              <a:rPr lang="en-GB" smtClean="0"/>
              <a:t>09/09/2026</a:t>
            </a:fld>
            <a:endParaRPr lang="en-GB" dirty="0"/>
          </a:p>
        </p:txBody>
      </p:sp>
      <p:sp>
        <p:nvSpPr>
          <p:cNvPr id="4" name="Slide Image Placeholder 3"/>
          <p:cNvSpPr>
            <a:spLocks noGrp="1" noRot="1" noChangeAspect="1"/>
          </p:cNvSpPr>
          <p:nvPr>
            <p:ph type="sldImg" idx="2"/>
          </p:nvPr>
        </p:nvSpPr>
        <p:spPr>
          <a:xfrm>
            <a:off x="2239963" y="1241425"/>
            <a:ext cx="2317750"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6"/>
            <a:ext cx="5438140" cy="390861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716"/>
            <a:ext cx="2945659" cy="497922"/>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716"/>
            <a:ext cx="2945659" cy="497922"/>
          </a:xfrm>
          <a:prstGeom prst="rect">
            <a:avLst/>
          </a:prstGeom>
        </p:spPr>
        <p:txBody>
          <a:bodyPr vert="horz" lIns="91440" tIns="45720" rIns="91440" bIns="45720" rtlCol="0" anchor="b"/>
          <a:lstStyle>
            <a:lvl1pPr algn="r">
              <a:defRPr sz="1200"/>
            </a:lvl1pPr>
          </a:lstStyle>
          <a:p>
            <a:fld id="{FA174BEE-5EB3-4B18-8C7B-5E810F92EDF6}" type="slidenum">
              <a:rPr lang="en-GB" smtClean="0"/>
              <a:t>‹#›</a:t>
            </a:fld>
            <a:endParaRPr lang="en-GB" dirty="0"/>
          </a:p>
        </p:txBody>
      </p:sp>
    </p:spTree>
    <p:extLst>
      <p:ext uri="{BB962C8B-B14F-4D97-AF65-F5344CB8AC3E}">
        <p14:creationId xmlns:p14="http://schemas.microsoft.com/office/powerpoint/2010/main" val="1793113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14350" y="3070860"/>
            <a:ext cx="5829300" cy="208025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028700" y="5547360"/>
            <a:ext cx="4800600" cy="2476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u="heavy">
                <a:solidFill>
                  <a:srgbClr val="C00000"/>
                </a:solidFill>
                <a:latin typeface="Century Gothic"/>
                <a:cs typeface="Century Gothic"/>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u="heavy">
                <a:solidFill>
                  <a:srgbClr val="C00000"/>
                </a:solidFill>
                <a:latin typeface="Century Gothic"/>
                <a:cs typeface="Century Gothic"/>
              </a:defRPr>
            </a:lvl1pPr>
          </a:lstStyle>
          <a:p>
            <a:endParaRPr/>
          </a:p>
        </p:txBody>
      </p:sp>
      <p:sp>
        <p:nvSpPr>
          <p:cNvPr id="3" name="Holder 3"/>
          <p:cNvSpPr>
            <a:spLocks noGrp="1"/>
          </p:cNvSpPr>
          <p:nvPr>
            <p:ph sz="half" idx="2"/>
          </p:nvPr>
        </p:nvSpPr>
        <p:spPr>
          <a:xfrm>
            <a:off x="342900" y="2278380"/>
            <a:ext cx="2983230" cy="653796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531870" y="2278380"/>
            <a:ext cx="2983230" cy="653796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u="heavy">
                <a:solidFill>
                  <a:srgbClr val="C00000"/>
                </a:solidFill>
                <a:latin typeface="Century Gothic"/>
                <a:cs typeface="Century Gothic"/>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95250" y="67818"/>
            <a:ext cx="6669405" cy="9772015"/>
          </a:xfrm>
          <a:custGeom>
            <a:avLst/>
            <a:gdLst/>
            <a:ahLst/>
            <a:cxnLst/>
            <a:rect l="l" t="t" r="r" b="b"/>
            <a:pathLst>
              <a:path w="6669405" h="9772015">
                <a:moveTo>
                  <a:pt x="0" y="9771888"/>
                </a:moveTo>
                <a:lnTo>
                  <a:pt x="6669024" y="9771888"/>
                </a:lnTo>
                <a:lnTo>
                  <a:pt x="6669024" y="0"/>
                </a:lnTo>
                <a:lnTo>
                  <a:pt x="0" y="0"/>
                </a:lnTo>
                <a:lnTo>
                  <a:pt x="0" y="9771888"/>
                </a:lnTo>
                <a:close/>
              </a:path>
            </a:pathLst>
          </a:custGeom>
          <a:ln w="38100">
            <a:solidFill>
              <a:srgbClr val="C00000"/>
            </a:solidFill>
          </a:ln>
        </p:spPr>
        <p:txBody>
          <a:bodyPr wrap="square" lIns="0" tIns="0" rIns="0" bIns="0" rtlCol="0"/>
          <a:lstStyle/>
          <a:p>
            <a:endParaRPr dirty="0"/>
          </a:p>
        </p:txBody>
      </p:sp>
      <p:sp>
        <p:nvSpPr>
          <p:cNvPr id="2" name="Holder 2"/>
          <p:cNvSpPr>
            <a:spLocks noGrp="1"/>
          </p:cNvSpPr>
          <p:nvPr>
            <p:ph type="title"/>
          </p:nvPr>
        </p:nvSpPr>
        <p:spPr>
          <a:xfrm>
            <a:off x="285699" y="164718"/>
            <a:ext cx="6286601" cy="391159"/>
          </a:xfrm>
          <a:prstGeom prst="rect">
            <a:avLst/>
          </a:prstGeom>
        </p:spPr>
        <p:txBody>
          <a:bodyPr wrap="square" lIns="0" tIns="0" rIns="0" bIns="0">
            <a:spAutoFit/>
          </a:bodyPr>
          <a:lstStyle>
            <a:lvl1pPr>
              <a:defRPr sz="2400" b="1" i="0" u="heavy">
                <a:solidFill>
                  <a:srgbClr val="C00000"/>
                </a:solidFill>
                <a:latin typeface="Century Gothic"/>
                <a:cs typeface="Century Gothic"/>
              </a:defRPr>
            </a:lvl1pPr>
          </a:lstStyle>
          <a:p>
            <a:endParaRPr/>
          </a:p>
        </p:txBody>
      </p:sp>
      <p:sp>
        <p:nvSpPr>
          <p:cNvPr id="3" name="Holder 3"/>
          <p:cNvSpPr>
            <a:spLocks noGrp="1"/>
          </p:cNvSpPr>
          <p:nvPr>
            <p:ph type="body" idx="1"/>
          </p:nvPr>
        </p:nvSpPr>
        <p:spPr>
          <a:xfrm>
            <a:off x="238925" y="4054983"/>
            <a:ext cx="6380149" cy="310197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2331720" y="9212580"/>
            <a:ext cx="2194560" cy="495300"/>
          </a:xfrm>
          <a:prstGeom prst="rect">
            <a:avLst/>
          </a:prstGeom>
        </p:spPr>
        <p:txBody>
          <a:bodyPr wrap="square" lIns="0" tIns="0" rIns="0" bIns="0">
            <a:sp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342900" y="9212580"/>
            <a:ext cx="1577340" cy="4953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9/9/2026</a:t>
            </a:fld>
            <a:endParaRPr lang="en-US" dirty="0"/>
          </a:p>
        </p:txBody>
      </p:sp>
      <p:sp>
        <p:nvSpPr>
          <p:cNvPr id="6" name="Holder 6"/>
          <p:cNvSpPr>
            <a:spLocks noGrp="1"/>
          </p:cNvSpPr>
          <p:nvPr>
            <p:ph type="sldNum" sz="quarter" idx="7"/>
          </p:nvPr>
        </p:nvSpPr>
        <p:spPr>
          <a:xfrm>
            <a:off x="4937760" y="9212580"/>
            <a:ext cx="1577340" cy="4953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3" name="Table 12"/>
          <p:cNvGraphicFramePr>
            <a:graphicFrameLocks noGrp="1"/>
          </p:cNvGraphicFramePr>
          <p:nvPr>
            <p:extLst>
              <p:ext uri="{D42A27DB-BD31-4B8C-83A1-F6EECF244321}">
                <p14:modId xmlns:p14="http://schemas.microsoft.com/office/powerpoint/2010/main" val="1740208638"/>
              </p:ext>
            </p:extLst>
          </p:nvPr>
        </p:nvGraphicFramePr>
        <p:xfrm>
          <a:off x="253096" y="861070"/>
          <a:ext cx="5538104" cy="1341120"/>
        </p:xfrm>
        <a:graphic>
          <a:graphicData uri="http://schemas.openxmlformats.org/drawingml/2006/table">
            <a:tbl>
              <a:tblPr firstRow="1" bandRow="1">
                <a:tableStyleId>{5C22544A-7EE6-4342-B048-85BDC9FD1C3A}</a:tableStyleId>
              </a:tblPr>
              <a:tblGrid>
                <a:gridCol w="5538104">
                  <a:extLst>
                    <a:ext uri="{9D8B030D-6E8A-4147-A177-3AD203B41FA5}">
                      <a16:colId xmlns:a16="http://schemas.microsoft.com/office/drawing/2014/main" val="20000"/>
                    </a:ext>
                  </a:extLst>
                </a:gridCol>
              </a:tblGrid>
              <a:tr h="275114">
                <a:tc>
                  <a:txBody>
                    <a:bodyPr/>
                    <a:lstStyle/>
                    <a:p>
                      <a:pPr algn="ctr"/>
                      <a:r>
                        <a:rPr lang="en-GB" sz="1400" b="1" dirty="0">
                          <a:latin typeface="Century Gothic" panose="020B0502020202020204" pitchFamily="34" charset="0"/>
                        </a:rPr>
                        <a:t>Welcome</a:t>
                      </a:r>
                      <a:endParaRPr lang="en-GB" sz="1300" b="1" dirty="0">
                        <a:latin typeface="Century Gothic" panose="020B0502020202020204" pitchFamily="34" charset="0"/>
                      </a:endParaRPr>
                    </a:p>
                  </a:txBody>
                  <a:tcPr>
                    <a:solidFill>
                      <a:srgbClr val="C00000"/>
                    </a:solidFill>
                  </a:tcPr>
                </a:tc>
                <a:extLst>
                  <a:ext uri="{0D108BD9-81ED-4DB2-BD59-A6C34878D82A}">
                    <a16:rowId xmlns:a16="http://schemas.microsoft.com/office/drawing/2014/main" val="10000"/>
                  </a:ext>
                </a:extLst>
              </a:tr>
              <a:tr h="1017172">
                <a:tc>
                  <a:txBody>
                    <a:bodyPr/>
                    <a:lstStyle/>
                    <a:p>
                      <a:pPr algn="just"/>
                      <a:r>
                        <a:rPr kumimoji="0" lang="en-GB" sz="900" b="0" i="0" u="none" strike="noStrike" kern="0" cap="none" spc="-5" normalizeH="0" baseline="0" noProof="0" dirty="0">
                          <a:ln>
                            <a:noFill/>
                          </a:ln>
                          <a:solidFill>
                            <a:prstClr val="black"/>
                          </a:solidFill>
                          <a:effectLst/>
                          <a:uLnTx/>
                          <a:uFillTx/>
                          <a:latin typeface="Century Gothic" panose="020B0502020202020204" pitchFamily="34" charset="0"/>
                          <a:ea typeface="+mn-ea"/>
                          <a:cs typeface="Century Gothic"/>
                        </a:rPr>
                        <a:t>The children have settled back into school very quickly after the summer holidays. Children are enjoying being a part of Key Stage 2 and are excited about the learning that will take place this year. </a:t>
                      </a:r>
                    </a:p>
                    <a:p>
                      <a:pPr algn="just"/>
                      <a:endParaRPr kumimoji="0" lang="en-GB" sz="400" b="0" i="0" u="none" strike="noStrike" kern="0" cap="none" spc="-5" normalizeH="0" baseline="0" noProof="0" dirty="0">
                        <a:ln>
                          <a:noFill/>
                        </a:ln>
                        <a:solidFill>
                          <a:prstClr val="black"/>
                        </a:solidFill>
                        <a:effectLst/>
                        <a:uLnTx/>
                        <a:uFillTx/>
                        <a:latin typeface="Century Gothic" panose="020B0502020202020204" pitchFamily="34" charset="0"/>
                        <a:ea typeface="+mn-ea"/>
                        <a:cs typeface="Century Gothic"/>
                      </a:endParaRPr>
                    </a:p>
                    <a:p>
                      <a:pPr algn="just"/>
                      <a:r>
                        <a:rPr kumimoji="0" lang="en-GB" sz="900" b="0" i="0" u="none" strike="noStrike" kern="0" cap="none" spc="-5" normalizeH="0" baseline="0" noProof="0" dirty="0">
                          <a:ln>
                            <a:noFill/>
                          </a:ln>
                          <a:solidFill>
                            <a:prstClr val="black"/>
                          </a:solidFill>
                          <a:effectLst/>
                          <a:uLnTx/>
                          <a:uFillTx/>
                          <a:latin typeface="Century Gothic" panose="020B0502020202020204" pitchFamily="34" charset="0"/>
                          <a:ea typeface="+mn-ea"/>
                          <a:cs typeface="Century Gothic"/>
                        </a:rPr>
                        <a:t>This letter gives you an overview of what to expect from the Autumn term, including details of the curriculum. </a:t>
                      </a:r>
                    </a:p>
                    <a:p>
                      <a:pPr algn="just"/>
                      <a:endParaRPr kumimoji="0" lang="en-GB" sz="400" b="0" i="0" u="none" strike="noStrike" kern="0" cap="none" spc="-5" normalizeH="0" baseline="0" noProof="0" dirty="0">
                        <a:ln>
                          <a:noFill/>
                        </a:ln>
                        <a:solidFill>
                          <a:prstClr val="black"/>
                        </a:solidFill>
                        <a:effectLst/>
                        <a:uLnTx/>
                        <a:uFillTx/>
                        <a:latin typeface="Century Gothic" panose="020B0502020202020204" pitchFamily="34" charset="0"/>
                        <a:ea typeface="+mn-ea"/>
                        <a:cs typeface="Century Gothic"/>
                      </a:endParaRPr>
                    </a:p>
                    <a:p>
                      <a:pPr algn="just"/>
                      <a:r>
                        <a:rPr kumimoji="0" lang="en-GB" sz="900" b="1" i="0" u="none" strike="noStrike" kern="0" cap="none" spc="-5" normalizeH="0" baseline="0" noProof="0" dirty="0">
                          <a:ln>
                            <a:noFill/>
                          </a:ln>
                          <a:solidFill>
                            <a:prstClr val="black"/>
                          </a:solidFill>
                          <a:effectLst/>
                          <a:uLnTx/>
                          <a:uFillTx/>
                          <a:latin typeface="Century Gothic" panose="020B0502020202020204" pitchFamily="34" charset="0"/>
                          <a:ea typeface="+mn-ea"/>
                          <a:cs typeface="Century Gothic"/>
                        </a:rPr>
                        <a:t>Mrs Karmali (Year Lead), Mrs Nolan, Miss Mulhern, Miss Bola- Year 3 team</a:t>
                      </a:r>
                    </a:p>
                  </a:txBody>
                  <a:tcPr>
                    <a:noFill/>
                  </a:tcPr>
                </a:tc>
                <a:extLst>
                  <a:ext uri="{0D108BD9-81ED-4DB2-BD59-A6C34878D82A}">
                    <a16:rowId xmlns:a16="http://schemas.microsoft.com/office/drawing/2014/main" val="10001"/>
                  </a:ext>
                </a:extLst>
              </a:tr>
            </a:tbl>
          </a:graphicData>
        </a:graphic>
      </p:graphicFrame>
      <p:sp>
        <p:nvSpPr>
          <p:cNvPr id="2" name="object 2"/>
          <p:cNvSpPr txBox="1">
            <a:spLocks noGrp="1"/>
          </p:cNvSpPr>
          <p:nvPr>
            <p:ph type="title"/>
          </p:nvPr>
        </p:nvSpPr>
        <p:spPr>
          <a:xfrm>
            <a:off x="275640" y="164718"/>
            <a:ext cx="3781425" cy="391160"/>
          </a:xfrm>
          <a:prstGeom prst="rect">
            <a:avLst/>
          </a:prstGeom>
        </p:spPr>
        <p:txBody>
          <a:bodyPr vert="horz" wrap="square" lIns="0" tIns="12700" rIns="0" bIns="0" rtlCol="0">
            <a:spAutoFit/>
          </a:bodyPr>
          <a:lstStyle/>
          <a:p>
            <a:pPr marL="12700">
              <a:lnSpc>
                <a:spcPct val="100000"/>
              </a:lnSpc>
              <a:spcBef>
                <a:spcPts val="100"/>
              </a:spcBef>
            </a:pPr>
            <a:r>
              <a:rPr lang="en-GB" dirty="0"/>
              <a:t>Year 3 Curriculum Letter</a:t>
            </a:r>
            <a:endParaRPr dirty="0"/>
          </a:p>
        </p:txBody>
      </p:sp>
      <p:sp>
        <p:nvSpPr>
          <p:cNvPr id="3" name="object 3"/>
          <p:cNvSpPr/>
          <p:nvPr/>
        </p:nvSpPr>
        <p:spPr>
          <a:xfrm>
            <a:off x="94298" y="66993"/>
            <a:ext cx="6669405" cy="9772015"/>
          </a:xfrm>
          <a:custGeom>
            <a:avLst/>
            <a:gdLst/>
            <a:ahLst/>
            <a:cxnLst/>
            <a:rect l="l" t="t" r="r" b="b"/>
            <a:pathLst>
              <a:path w="6669405" h="9772015">
                <a:moveTo>
                  <a:pt x="0" y="9771888"/>
                </a:moveTo>
                <a:lnTo>
                  <a:pt x="6669024" y="9771888"/>
                </a:lnTo>
                <a:lnTo>
                  <a:pt x="6669024" y="0"/>
                </a:lnTo>
                <a:lnTo>
                  <a:pt x="0" y="0"/>
                </a:lnTo>
                <a:lnTo>
                  <a:pt x="0" y="9771888"/>
                </a:lnTo>
                <a:close/>
              </a:path>
            </a:pathLst>
          </a:custGeom>
          <a:ln w="38100">
            <a:solidFill>
              <a:srgbClr val="C00000"/>
            </a:solidFill>
          </a:ln>
        </p:spPr>
        <p:txBody>
          <a:bodyPr wrap="square" lIns="0" tIns="0" rIns="0" bIns="0" rtlCol="0"/>
          <a:lstStyle/>
          <a:p>
            <a:endParaRPr dirty="0"/>
          </a:p>
        </p:txBody>
      </p:sp>
      <p:sp>
        <p:nvSpPr>
          <p:cNvPr id="4" name="object 4"/>
          <p:cNvSpPr/>
          <p:nvPr/>
        </p:nvSpPr>
        <p:spPr>
          <a:xfrm>
            <a:off x="265128" y="652798"/>
            <a:ext cx="5379078" cy="134001"/>
          </a:xfrm>
          <a:prstGeom prst="rect">
            <a:avLst/>
          </a:prstGeom>
          <a:blipFill>
            <a:blip r:embed="rId2" cstate="print"/>
            <a:stretch>
              <a:fillRect/>
            </a:stretch>
          </a:blipFill>
        </p:spPr>
        <p:txBody>
          <a:bodyPr wrap="square" lIns="0" tIns="0" rIns="0" bIns="0" rtlCol="0"/>
          <a:lstStyle/>
          <a:p>
            <a:endParaRPr dirty="0"/>
          </a:p>
        </p:txBody>
      </p:sp>
      <p:sp>
        <p:nvSpPr>
          <p:cNvPr id="5" name="object 5"/>
          <p:cNvSpPr/>
          <p:nvPr/>
        </p:nvSpPr>
        <p:spPr>
          <a:xfrm>
            <a:off x="5890110" y="211836"/>
            <a:ext cx="725973" cy="1520952"/>
          </a:xfrm>
          <a:prstGeom prst="rect">
            <a:avLst/>
          </a:prstGeom>
          <a:blipFill>
            <a:blip r:embed="rId3" cstate="print"/>
            <a:stretch>
              <a:fillRect/>
            </a:stretch>
          </a:blipFill>
        </p:spPr>
        <p:txBody>
          <a:bodyPr wrap="square" lIns="0" tIns="0" rIns="0" bIns="0" rtlCol="0"/>
          <a:lstStyle/>
          <a:p>
            <a:endParaRPr dirty="0"/>
          </a:p>
        </p:txBody>
      </p:sp>
      <p:sp>
        <p:nvSpPr>
          <p:cNvPr id="6" name="object 6"/>
          <p:cNvSpPr txBox="1"/>
          <p:nvPr/>
        </p:nvSpPr>
        <p:spPr>
          <a:xfrm>
            <a:off x="4022355" y="341766"/>
            <a:ext cx="1701085" cy="175048"/>
          </a:xfrm>
          <a:prstGeom prst="rect">
            <a:avLst/>
          </a:prstGeom>
        </p:spPr>
        <p:txBody>
          <a:bodyPr vert="horz" wrap="square" lIns="0" tIns="13335" rIns="0" bIns="0" rtlCol="0">
            <a:spAutoFit/>
          </a:bodyPr>
          <a:lstStyle/>
          <a:p>
            <a:pPr algn="ctr">
              <a:lnSpc>
                <a:spcPct val="100000"/>
              </a:lnSpc>
              <a:spcBef>
                <a:spcPts val="105"/>
              </a:spcBef>
            </a:pPr>
            <a:r>
              <a:rPr lang="en-GB" sz="1050" b="1" dirty="0">
                <a:solidFill>
                  <a:srgbClr val="C00000"/>
                </a:solidFill>
                <a:latin typeface="Century Gothic"/>
                <a:cs typeface="Century Gothic"/>
              </a:rPr>
              <a:t>Autumn Term</a:t>
            </a:r>
            <a:r>
              <a:rPr lang="en-GB" sz="1050" dirty="0">
                <a:latin typeface="Century Gothic"/>
                <a:cs typeface="Century Gothic"/>
              </a:rPr>
              <a:t> </a:t>
            </a:r>
            <a:r>
              <a:rPr lang="en-GB" sz="1050">
                <a:latin typeface="Century Gothic"/>
                <a:cs typeface="Century Gothic"/>
              </a:rPr>
              <a:t>-2026/2027</a:t>
            </a:r>
            <a:endParaRPr sz="1000" dirty="0">
              <a:latin typeface="Century Gothic"/>
              <a:cs typeface="Century Gothic"/>
            </a:endParaRPr>
          </a:p>
        </p:txBody>
      </p:sp>
      <p:graphicFrame>
        <p:nvGraphicFramePr>
          <p:cNvPr id="14" name="Table 13"/>
          <p:cNvGraphicFramePr>
            <a:graphicFrameLocks noGrp="1"/>
          </p:cNvGraphicFramePr>
          <p:nvPr>
            <p:extLst>
              <p:ext uri="{D42A27DB-BD31-4B8C-83A1-F6EECF244321}">
                <p14:modId xmlns:p14="http://schemas.microsoft.com/office/powerpoint/2010/main" val="2140754060"/>
              </p:ext>
            </p:extLst>
          </p:nvPr>
        </p:nvGraphicFramePr>
        <p:xfrm>
          <a:off x="3503221" y="2266544"/>
          <a:ext cx="3096000" cy="2621280"/>
        </p:xfrm>
        <a:graphic>
          <a:graphicData uri="http://schemas.openxmlformats.org/drawingml/2006/table">
            <a:tbl>
              <a:tblPr firstRow="1" bandRow="1">
                <a:tableStyleId>{5C22544A-7EE6-4342-B048-85BDC9FD1C3A}</a:tableStyleId>
              </a:tblPr>
              <a:tblGrid>
                <a:gridCol w="3096000">
                  <a:extLst>
                    <a:ext uri="{9D8B030D-6E8A-4147-A177-3AD203B41FA5}">
                      <a16:colId xmlns:a16="http://schemas.microsoft.com/office/drawing/2014/main" val="20000"/>
                    </a:ext>
                  </a:extLst>
                </a:gridCol>
              </a:tblGrid>
              <a:tr h="288000">
                <a:tc>
                  <a:txBody>
                    <a:bodyPr/>
                    <a:lstStyle/>
                    <a:p>
                      <a:pPr algn="ctr"/>
                      <a:r>
                        <a:rPr lang="en-GB" sz="1400" b="1" dirty="0">
                          <a:latin typeface="Century Gothic" panose="020B0502020202020204" pitchFamily="34" charset="0"/>
                        </a:rPr>
                        <a:t>Mathematics</a:t>
                      </a:r>
                    </a:p>
                  </a:txBody>
                  <a:tcPr>
                    <a:solidFill>
                      <a:srgbClr val="C00000"/>
                    </a:solidFill>
                  </a:tcPr>
                </a:tc>
                <a:extLst>
                  <a:ext uri="{0D108BD9-81ED-4DB2-BD59-A6C34878D82A}">
                    <a16:rowId xmlns:a16="http://schemas.microsoft.com/office/drawing/2014/main" val="10000"/>
                  </a:ext>
                </a:extLst>
              </a:tr>
              <a:tr h="2001293">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GB" sz="900" dirty="0">
                          <a:solidFill>
                            <a:schemeClr val="dk1"/>
                          </a:solidFill>
                          <a:effectLst/>
                          <a:latin typeface="Century Gothic" panose="020B0502020202020204" pitchFamily="34" charset="0"/>
                          <a:ea typeface="+mn-ea"/>
                          <a:cs typeface="+mn-cs"/>
                        </a:rPr>
                        <a:t>In Maths</a:t>
                      </a:r>
                      <a:r>
                        <a:rPr lang="en-GB" sz="900" baseline="0" dirty="0">
                          <a:solidFill>
                            <a:schemeClr val="dk1"/>
                          </a:solidFill>
                          <a:effectLst/>
                          <a:latin typeface="Century Gothic" panose="020B0502020202020204" pitchFamily="34" charset="0"/>
                          <a:ea typeface="+mn-ea"/>
                          <a:cs typeface="+mn-cs"/>
                        </a:rPr>
                        <a:t> </a:t>
                      </a:r>
                      <a:r>
                        <a:rPr lang="en-GB" sz="900" dirty="0">
                          <a:solidFill>
                            <a:schemeClr val="dk1"/>
                          </a:solidFill>
                          <a:effectLst/>
                          <a:latin typeface="Century Gothic" panose="020B0502020202020204" pitchFamily="34" charset="0"/>
                          <a:ea typeface="+mn-ea"/>
                          <a:cs typeface="+mn-cs"/>
                        </a:rPr>
                        <a:t>lessons, we will be developing our mathematical skills, reasoning and problem solving through the topics of:</a:t>
                      </a:r>
                    </a:p>
                    <a:p>
                      <a:pPr marL="0" marR="0" lvl="0" indent="0" algn="just" defTabSz="914400" eaLnBrk="1" fontAlgn="auto" latinLnBrk="0" hangingPunct="1">
                        <a:lnSpc>
                          <a:spcPct val="100000"/>
                        </a:lnSpc>
                        <a:spcBef>
                          <a:spcPts val="0"/>
                        </a:spcBef>
                        <a:spcAft>
                          <a:spcPts val="0"/>
                        </a:spcAft>
                        <a:buClrTx/>
                        <a:buSzTx/>
                        <a:buFontTx/>
                        <a:buNone/>
                        <a:tabLst/>
                        <a:defRPr/>
                      </a:pPr>
                      <a:endParaRPr lang="en-GB" sz="400" dirty="0">
                        <a:solidFill>
                          <a:schemeClr val="dk1"/>
                        </a:solidFill>
                        <a:effectLst/>
                        <a:latin typeface="Century Gothic" panose="020B0502020202020204" pitchFamily="34" charset="0"/>
                        <a:ea typeface="+mn-ea"/>
                        <a:cs typeface="+mn-cs"/>
                      </a:endParaRPr>
                    </a:p>
                    <a:p>
                      <a:pPr marL="0" marR="0" lvl="0" indent="0" algn="just" defTabSz="914400" eaLnBrk="1" fontAlgn="auto" latinLnBrk="0" hangingPunct="1">
                        <a:lnSpc>
                          <a:spcPct val="100000"/>
                        </a:lnSpc>
                        <a:spcBef>
                          <a:spcPts val="0"/>
                        </a:spcBef>
                        <a:spcAft>
                          <a:spcPts val="0"/>
                        </a:spcAft>
                        <a:buClrTx/>
                        <a:buSzTx/>
                        <a:buFontTx/>
                        <a:buNone/>
                        <a:tabLst/>
                        <a:defRPr/>
                      </a:pPr>
                      <a:r>
                        <a:rPr lang="en-GB" sz="900" b="1" dirty="0">
                          <a:solidFill>
                            <a:schemeClr val="dk1"/>
                          </a:solidFill>
                          <a:effectLst/>
                          <a:latin typeface="Century Gothic" panose="020B0502020202020204" pitchFamily="34" charset="0"/>
                          <a:ea typeface="+mn-ea"/>
                          <a:cs typeface="+mn-cs"/>
                        </a:rPr>
                        <a:t>In the first half term</a:t>
                      </a:r>
                      <a:r>
                        <a:rPr lang="en-GB" sz="900" dirty="0">
                          <a:solidFill>
                            <a:schemeClr val="dk1"/>
                          </a:solidFill>
                          <a:effectLst/>
                          <a:latin typeface="Century Gothic" panose="020B0502020202020204" pitchFamily="34" charset="0"/>
                          <a:ea typeface="+mn-ea"/>
                          <a:cs typeface="+mn-cs"/>
                        </a:rPr>
                        <a:t>: Counting to 1000, adding and subtracting three digit numbers using a formal written method.</a:t>
                      </a:r>
                    </a:p>
                    <a:p>
                      <a:pPr marL="0" marR="0" lvl="0" indent="0" algn="just" defTabSz="914400" eaLnBrk="1" fontAlgn="auto" latinLnBrk="0" hangingPunct="1">
                        <a:lnSpc>
                          <a:spcPct val="100000"/>
                        </a:lnSpc>
                        <a:spcBef>
                          <a:spcPts val="0"/>
                        </a:spcBef>
                        <a:spcAft>
                          <a:spcPts val="0"/>
                        </a:spcAft>
                        <a:buClrTx/>
                        <a:buSzTx/>
                        <a:buFontTx/>
                        <a:buNone/>
                        <a:tabLst/>
                        <a:defRPr/>
                      </a:pPr>
                      <a:endParaRPr lang="en-GB" sz="400" dirty="0">
                        <a:solidFill>
                          <a:schemeClr val="dk1"/>
                        </a:solidFill>
                        <a:effectLst/>
                        <a:latin typeface="Century Gothic" panose="020B0502020202020204" pitchFamily="34" charset="0"/>
                        <a:ea typeface="+mn-ea"/>
                        <a:cs typeface="+mn-cs"/>
                      </a:endParaRPr>
                    </a:p>
                    <a:p>
                      <a:pPr marL="0" marR="0" lvl="0" indent="0" algn="just" defTabSz="914400" eaLnBrk="1" fontAlgn="auto" latinLnBrk="0" hangingPunct="1">
                        <a:lnSpc>
                          <a:spcPct val="100000"/>
                        </a:lnSpc>
                        <a:spcBef>
                          <a:spcPts val="0"/>
                        </a:spcBef>
                        <a:spcAft>
                          <a:spcPts val="0"/>
                        </a:spcAft>
                        <a:buClrTx/>
                        <a:buSzTx/>
                        <a:buFontTx/>
                        <a:buNone/>
                        <a:tabLst/>
                        <a:defRPr/>
                      </a:pPr>
                      <a:r>
                        <a:rPr lang="en-GB" sz="900" b="1" dirty="0">
                          <a:solidFill>
                            <a:schemeClr val="dk1"/>
                          </a:solidFill>
                          <a:effectLst/>
                          <a:latin typeface="Century Gothic" panose="020B0502020202020204" pitchFamily="34" charset="0"/>
                          <a:ea typeface="+mn-ea"/>
                          <a:cs typeface="+mn-cs"/>
                        </a:rPr>
                        <a:t>In the second half term</a:t>
                      </a:r>
                      <a:r>
                        <a:rPr lang="en-GB" sz="900" b="0" dirty="0">
                          <a:solidFill>
                            <a:schemeClr val="tx1"/>
                          </a:solidFill>
                          <a:effectLst/>
                          <a:latin typeface="Century Gothic" panose="020B0502020202020204" pitchFamily="34" charset="0"/>
                          <a:ea typeface="+mn-ea"/>
                          <a:cs typeface="+mn-cs"/>
                        </a:rPr>
                        <a:t>:</a:t>
                      </a:r>
                      <a:r>
                        <a:rPr lang="en-GB" sz="900" b="0" baseline="0" dirty="0">
                          <a:solidFill>
                            <a:schemeClr val="tx1"/>
                          </a:solidFill>
                          <a:effectLst/>
                          <a:latin typeface="Century Gothic" panose="020B0502020202020204" pitchFamily="34" charset="0"/>
                          <a:ea typeface="+mn-ea"/>
                          <a:cs typeface="+mn-cs"/>
                        </a:rPr>
                        <a:t> </a:t>
                      </a:r>
                      <a:r>
                        <a:rPr lang="en-GB" sz="900" dirty="0">
                          <a:solidFill>
                            <a:schemeClr val="tx1"/>
                          </a:solidFill>
                          <a:effectLst/>
                          <a:latin typeface="Century Gothic" panose="020B0502020202020204" pitchFamily="34" charset="0"/>
                          <a:ea typeface="+mn-ea"/>
                          <a:cs typeface="+mn-cs"/>
                        </a:rPr>
                        <a:t>Multiplying and dividing two digit numbers using a one digit number.</a:t>
                      </a:r>
                    </a:p>
                    <a:p>
                      <a:pPr marL="0" marR="0" lvl="0" indent="0" algn="just" defTabSz="914400" eaLnBrk="1" fontAlgn="auto" latinLnBrk="0" hangingPunct="1">
                        <a:lnSpc>
                          <a:spcPct val="100000"/>
                        </a:lnSpc>
                        <a:spcBef>
                          <a:spcPts val="0"/>
                        </a:spcBef>
                        <a:spcAft>
                          <a:spcPts val="0"/>
                        </a:spcAft>
                        <a:buClrTx/>
                        <a:buSzTx/>
                        <a:buFontTx/>
                        <a:buNone/>
                        <a:tabLst/>
                        <a:defRPr/>
                      </a:pPr>
                      <a:endParaRPr lang="en-GB" sz="400" dirty="0">
                        <a:solidFill>
                          <a:schemeClr val="dk1"/>
                        </a:solidFill>
                        <a:effectLst/>
                        <a:latin typeface="Century Gothic" panose="020B0502020202020204" pitchFamily="34" charset="0"/>
                        <a:ea typeface="+mn-ea"/>
                        <a:cs typeface="+mn-cs"/>
                      </a:endParaRPr>
                    </a:p>
                    <a:p>
                      <a:pPr marL="0" marR="0" lvl="0" indent="0" algn="just" defTabSz="914400" eaLnBrk="1" fontAlgn="auto" latinLnBrk="0" hangingPunct="1">
                        <a:lnSpc>
                          <a:spcPct val="100000"/>
                        </a:lnSpc>
                        <a:spcBef>
                          <a:spcPts val="0"/>
                        </a:spcBef>
                        <a:spcAft>
                          <a:spcPts val="0"/>
                        </a:spcAft>
                        <a:buClrTx/>
                        <a:buSzTx/>
                        <a:buFontTx/>
                        <a:buNone/>
                        <a:tabLst/>
                        <a:defRPr/>
                      </a:pPr>
                      <a:r>
                        <a:rPr lang="en-GB" sz="900" dirty="0">
                          <a:solidFill>
                            <a:schemeClr val="dk1"/>
                          </a:solidFill>
                          <a:effectLst/>
                          <a:latin typeface="Century Gothic" panose="020B0502020202020204" pitchFamily="34" charset="0"/>
                          <a:ea typeface="+mn-ea"/>
                          <a:cs typeface="+mn-cs"/>
                        </a:rPr>
                        <a:t>In Arithmetic lessons, we will consolidate methods for the four operations (+,-,x,÷). </a:t>
                      </a:r>
                    </a:p>
                    <a:p>
                      <a:pPr marL="0" marR="0" lvl="0" indent="0" algn="just" defTabSz="914400" eaLnBrk="1" fontAlgn="auto" latinLnBrk="0" hangingPunct="1">
                        <a:lnSpc>
                          <a:spcPct val="100000"/>
                        </a:lnSpc>
                        <a:spcBef>
                          <a:spcPts val="0"/>
                        </a:spcBef>
                        <a:spcAft>
                          <a:spcPts val="0"/>
                        </a:spcAft>
                        <a:buClrTx/>
                        <a:buSzTx/>
                        <a:buFontTx/>
                        <a:buNone/>
                        <a:tabLst/>
                        <a:defRPr/>
                      </a:pPr>
                      <a:endParaRPr lang="en-GB" sz="400" dirty="0">
                        <a:solidFill>
                          <a:schemeClr val="dk1"/>
                        </a:solidFill>
                        <a:effectLst/>
                        <a:latin typeface="Century Gothic" panose="020B0502020202020204" pitchFamily="34" charset="0"/>
                        <a:ea typeface="+mn-ea"/>
                        <a:cs typeface="+mn-cs"/>
                      </a:endParaRPr>
                    </a:p>
                    <a:p>
                      <a:pPr marL="0" marR="0" lvl="0" indent="0" algn="just" defTabSz="914400" eaLnBrk="1" fontAlgn="auto" latinLnBrk="0" hangingPunct="1">
                        <a:lnSpc>
                          <a:spcPct val="100000"/>
                        </a:lnSpc>
                        <a:spcBef>
                          <a:spcPts val="0"/>
                        </a:spcBef>
                        <a:spcAft>
                          <a:spcPts val="0"/>
                        </a:spcAft>
                        <a:buClrTx/>
                        <a:buSzTx/>
                        <a:buFontTx/>
                        <a:buNone/>
                        <a:tabLst/>
                        <a:defRPr/>
                      </a:pPr>
                      <a:r>
                        <a:rPr lang="en-GB" sz="900" dirty="0">
                          <a:solidFill>
                            <a:schemeClr val="dk1"/>
                          </a:solidFill>
                          <a:effectLst/>
                          <a:latin typeface="Century Gothic" panose="020B0502020202020204" pitchFamily="34" charset="0"/>
                          <a:ea typeface="+mn-ea"/>
                          <a:cs typeface="+mn-cs"/>
                        </a:rPr>
                        <a:t>In our times table lessons, we will recap on the 2s, 5s and 10s and then learn and practise the 3s.</a:t>
                      </a:r>
                    </a:p>
                    <a:p>
                      <a:pPr marL="0" marR="0" lvl="0" indent="0" algn="just" defTabSz="914400" eaLnBrk="1" fontAlgn="auto" latinLnBrk="0" hangingPunct="1">
                        <a:lnSpc>
                          <a:spcPct val="100000"/>
                        </a:lnSpc>
                        <a:spcBef>
                          <a:spcPts val="0"/>
                        </a:spcBef>
                        <a:spcAft>
                          <a:spcPts val="0"/>
                        </a:spcAft>
                        <a:buClrTx/>
                        <a:buSzTx/>
                        <a:buFontTx/>
                        <a:buNone/>
                        <a:tabLst/>
                        <a:defRPr/>
                      </a:pPr>
                      <a:endParaRPr lang="en-GB" sz="400" dirty="0">
                        <a:solidFill>
                          <a:schemeClr val="dk1"/>
                        </a:solidFill>
                        <a:effectLst/>
                        <a:latin typeface="Century Gothic" panose="020B0502020202020204" pitchFamily="34" charset="0"/>
                        <a:ea typeface="+mn-ea"/>
                        <a:cs typeface="+mn-cs"/>
                      </a:endParaRPr>
                    </a:p>
                    <a:p>
                      <a:pPr marL="0" marR="0" lvl="0" indent="0" algn="just" defTabSz="914400" eaLnBrk="1" fontAlgn="auto" latinLnBrk="0" hangingPunct="1">
                        <a:lnSpc>
                          <a:spcPct val="100000"/>
                        </a:lnSpc>
                        <a:spcBef>
                          <a:spcPts val="0"/>
                        </a:spcBef>
                        <a:spcAft>
                          <a:spcPts val="0"/>
                        </a:spcAft>
                        <a:buClrTx/>
                        <a:buSzTx/>
                        <a:buFontTx/>
                        <a:buNone/>
                        <a:tabLst/>
                        <a:defRPr/>
                      </a:pPr>
                      <a:r>
                        <a:rPr lang="en-GB" sz="900" b="1" dirty="0">
                          <a:solidFill>
                            <a:schemeClr val="dk1"/>
                          </a:solidFill>
                          <a:effectLst/>
                          <a:latin typeface="Century Gothic" panose="020B0502020202020204" pitchFamily="34" charset="0"/>
                          <a:ea typeface="+mn-ea"/>
                          <a:cs typeface="+mn-cs"/>
                        </a:rPr>
                        <a:t>How can parent/Carers help?</a:t>
                      </a:r>
                      <a:endParaRPr lang="en-GB" sz="400" b="1" dirty="0">
                        <a:solidFill>
                          <a:schemeClr val="dk1"/>
                        </a:solidFill>
                        <a:effectLst/>
                        <a:latin typeface="Century Gothic" panose="020B0502020202020204" pitchFamily="34" charset="0"/>
                        <a:ea typeface="+mn-ea"/>
                        <a:cs typeface="+mn-cs"/>
                      </a:endParaRPr>
                    </a:p>
                    <a:p>
                      <a:pPr marL="0" marR="0" lvl="0" indent="0" algn="just" defTabSz="914400" eaLnBrk="1" fontAlgn="auto" latinLnBrk="0" hangingPunct="1">
                        <a:lnSpc>
                          <a:spcPct val="100000"/>
                        </a:lnSpc>
                        <a:spcBef>
                          <a:spcPts val="0"/>
                        </a:spcBef>
                        <a:spcAft>
                          <a:spcPts val="0"/>
                        </a:spcAft>
                        <a:buClrTx/>
                        <a:buSzTx/>
                        <a:buFontTx/>
                        <a:buNone/>
                        <a:tabLst/>
                        <a:defRPr/>
                      </a:pPr>
                      <a:r>
                        <a:rPr lang="en-GB" sz="900" dirty="0">
                          <a:solidFill>
                            <a:schemeClr val="dk1"/>
                          </a:solidFill>
                          <a:effectLst/>
                          <a:latin typeface="Century Gothic" panose="020B0502020202020204" pitchFamily="34" charset="0"/>
                          <a:ea typeface="+mn-ea"/>
                          <a:cs typeface="+mn-cs"/>
                        </a:rPr>
                        <a:t>Practise times tables and support with homework. </a:t>
                      </a:r>
                    </a:p>
                  </a:txBody>
                  <a:tcPr>
                    <a:noFill/>
                  </a:tcPr>
                </a:tc>
                <a:extLst>
                  <a:ext uri="{0D108BD9-81ED-4DB2-BD59-A6C34878D82A}">
                    <a16:rowId xmlns:a16="http://schemas.microsoft.com/office/drawing/2014/main" val="10001"/>
                  </a:ext>
                </a:extLst>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3514247496"/>
              </p:ext>
            </p:extLst>
          </p:nvPr>
        </p:nvGraphicFramePr>
        <p:xfrm>
          <a:off x="301124" y="2266146"/>
          <a:ext cx="3096000" cy="2874951"/>
        </p:xfrm>
        <a:graphic>
          <a:graphicData uri="http://schemas.openxmlformats.org/drawingml/2006/table">
            <a:tbl>
              <a:tblPr firstRow="1" bandRow="1">
                <a:tableStyleId>{5C22544A-7EE6-4342-B048-85BDC9FD1C3A}</a:tableStyleId>
              </a:tblPr>
              <a:tblGrid>
                <a:gridCol w="3096000">
                  <a:extLst>
                    <a:ext uri="{9D8B030D-6E8A-4147-A177-3AD203B41FA5}">
                      <a16:colId xmlns:a16="http://schemas.microsoft.com/office/drawing/2014/main" val="20000"/>
                    </a:ext>
                  </a:extLst>
                </a:gridCol>
              </a:tblGrid>
              <a:tr h="329871">
                <a:tc>
                  <a:txBody>
                    <a:bodyPr/>
                    <a:lstStyle/>
                    <a:p>
                      <a:pPr algn="ctr"/>
                      <a:r>
                        <a:rPr lang="en-GB" sz="1400" b="1" dirty="0">
                          <a:latin typeface="Century Gothic" panose="020B0502020202020204" pitchFamily="34" charset="0"/>
                        </a:rPr>
                        <a:t>English, Grammar and Spelling</a:t>
                      </a:r>
                    </a:p>
                  </a:txBody>
                  <a:tcPr>
                    <a:solidFill>
                      <a:srgbClr val="C00000"/>
                    </a:solidFill>
                  </a:tcPr>
                </a:tc>
                <a:extLst>
                  <a:ext uri="{0D108BD9-81ED-4DB2-BD59-A6C34878D82A}">
                    <a16:rowId xmlns:a16="http://schemas.microsoft.com/office/drawing/2014/main" val="10000"/>
                  </a:ext>
                </a:extLst>
              </a:tr>
              <a:tr h="2226630">
                <a:tc>
                  <a:txBody>
                    <a:bodyPr/>
                    <a:lstStyle/>
                    <a:p>
                      <a:pPr algn="l">
                        <a:spcAft>
                          <a:spcPts val="0"/>
                        </a:spcAft>
                      </a:pPr>
                      <a:r>
                        <a:rPr lang="en-GB" sz="900" dirty="0">
                          <a:effectLst/>
                          <a:latin typeface="Century Gothic" panose="020B0502020202020204" pitchFamily="34" charset="0"/>
                          <a:ea typeface="Calibri" panose="020F0502020204030204" pitchFamily="34" charset="0"/>
                          <a:cs typeface="Times New Roman" panose="02020603050405020304" pitchFamily="18" charset="0"/>
                        </a:rPr>
                        <a:t>We will write a character description and an instructional text . </a:t>
                      </a:r>
                    </a:p>
                    <a:p>
                      <a:pPr algn="l">
                        <a:spcAft>
                          <a:spcPts val="0"/>
                        </a:spcAft>
                      </a:pPr>
                      <a:endParaRPr lang="en-GB" sz="400" dirty="0">
                        <a:effectLst/>
                        <a:latin typeface="Century Gothic" panose="020B0502020202020204" pitchFamily="34" charset="0"/>
                        <a:ea typeface="Calibri" panose="020F0502020204030204" pitchFamily="34" charset="0"/>
                        <a:cs typeface="Times New Roman" panose="02020603050405020304" pitchFamily="18" charset="0"/>
                      </a:endParaRPr>
                    </a:p>
                    <a:p>
                      <a:pPr algn="l">
                        <a:spcAft>
                          <a:spcPts val="0"/>
                        </a:spcAft>
                      </a:pPr>
                      <a:r>
                        <a:rPr lang="en-GB" sz="900" dirty="0">
                          <a:effectLst/>
                          <a:latin typeface="Century Gothic" panose="020B0502020202020204" pitchFamily="34" charset="0"/>
                          <a:ea typeface="Calibri" panose="020F0502020204030204" pitchFamily="34" charset="0"/>
                          <a:cs typeface="Times New Roman" panose="02020603050405020304" pitchFamily="18" charset="0"/>
                        </a:rPr>
                        <a:t>The </a:t>
                      </a:r>
                      <a:r>
                        <a:rPr lang="en-GB" sz="900" b="1" dirty="0">
                          <a:effectLst/>
                          <a:latin typeface="Century Gothic" panose="020B0502020202020204" pitchFamily="34" charset="0"/>
                          <a:ea typeface="Calibri" panose="020F0502020204030204" pitchFamily="34" charset="0"/>
                          <a:cs typeface="Times New Roman" panose="02020603050405020304" pitchFamily="18" charset="0"/>
                        </a:rPr>
                        <a:t>writing</a:t>
                      </a:r>
                      <a:r>
                        <a:rPr lang="en-GB" sz="900" dirty="0">
                          <a:effectLst/>
                          <a:latin typeface="Century Gothic" panose="020B0502020202020204" pitchFamily="34" charset="0"/>
                          <a:ea typeface="Calibri" panose="020F0502020204030204" pitchFamily="34" charset="0"/>
                          <a:cs typeface="Times New Roman" panose="02020603050405020304" pitchFamily="18" charset="0"/>
                        </a:rPr>
                        <a:t> skills we will develop are:</a:t>
                      </a:r>
                    </a:p>
                    <a:p>
                      <a:pPr marL="171450" indent="-171450" algn="l">
                        <a:spcAft>
                          <a:spcPts val="0"/>
                        </a:spcAft>
                        <a:buFont typeface="Arial" panose="020B0604020202020204" pitchFamily="34" charset="0"/>
                        <a:buChar char="•"/>
                      </a:pPr>
                      <a:r>
                        <a:rPr lang="en-GB" sz="900" dirty="0">
                          <a:effectLst/>
                          <a:latin typeface="Century Gothic" panose="020B0502020202020204" pitchFamily="34" charset="0"/>
                          <a:ea typeface="Calibri" panose="020F0502020204030204" pitchFamily="34" charset="0"/>
                          <a:cs typeface="Times New Roman" panose="02020603050405020304" pitchFamily="18" charset="0"/>
                        </a:rPr>
                        <a:t>Co-ordinating (and, but, so) and subordinating (if, </a:t>
                      </a:r>
                      <a:r>
                        <a:rPr lang="en-GB" sz="900" baseline="0" dirty="0">
                          <a:effectLst/>
                          <a:latin typeface="Century Gothic" panose="020B0502020202020204" pitchFamily="34" charset="0"/>
                          <a:ea typeface="Calibri" panose="020F0502020204030204" pitchFamily="34" charset="0"/>
                          <a:cs typeface="Times New Roman" panose="02020603050405020304" pitchFamily="18" charset="0"/>
                        </a:rPr>
                        <a:t>while, when) </a:t>
                      </a:r>
                      <a:r>
                        <a:rPr lang="en-GB" sz="900" dirty="0">
                          <a:effectLst/>
                          <a:latin typeface="Century Gothic" panose="020B0502020202020204" pitchFamily="34" charset="0"/>
                          <a:ea typeface="Calibri" panose="020F0502020204030204" pitchFamily="34" charset="0"/>
                          <a:cs typeface="Times New Roman" panose="02020603050405020304" pitchFamily="18" charset="0"/>
                        </a:rPr>
                        <a:t>conjunctions</a:t>
                      </a:r>
                    </a:p>
                    <a:p>
                      <a:pPr marL="171450" indent="-171450" algn="l">
                        <a:spcAft>
                          <a:spcPts val="0"/>
                        </a:spcAft>
                        <a:buFont typeface="Arial" panose="020B0604020202020204" pitchFamily="34" charset="0"/>
                        <a:buChar char="•"/>
                      </a:pPr>
                      <a:r>
                        <a:rPr lang="en-GB" sz="900" dirty="0">
                          <a:effectLst/>
                          <a:latin typeface="Century Gothic" panose="020B0502020202020204" pitchFamily="34" charset="0"/>
                          <a:ea typeface="Calibri" panose="020F0502020204030204" pitchFamily="34" charset="0"/>
                          <a:cs typeface="Times New Roman" panose="02020603050405020304" pitchFamily="18" charset="0"/>
                        </a:rPr>
                        <a:t>A range of adverbs and adjectives.</a:t>
                      </a:r>
                    </a:p>
                    <a:p>
                      <a:pPr algn="l">
                        <a:spcAft>
                          <a:spcPts val="0"/>
                        </a:spcAft>
                      </a:pPr>
                      <a:endParaRPr lang="en-GB" sz="400" dirty="0">
                        <a:effectLst/>
                        <a:latin typeface="Century Gothic" panose="020B0502020202020204" pitchFamily="34" charset="0"/>
                        <a:ea typeface="Calibri" panose="020F0502020204030204" pitchFamily="34" charset="0"/>
                        <a:cs typeface="Times New Roman" panose="02020603050405020304" pitchFamily="18" charset="0"/>
                      </a:endParaRPr>
                    </a:p>
                    <a:p>
                      <a:pPr algn="l">
                        <a:spcAft>
                          <a:spcPts val="0"/>
                        </a:spcAft>
                      </a:pPr>
                      <a:r>
                        <a:rPr lang="en-GB" sz="900" dirty="0">
                          <a:effectLst/>
                          <a:latin typeface="Century Gothic" panose="020B0502020202020204" pitchFamily="34" charset="0"/>
                          <a:ea typeface="Calibri" panose="020F0502020204030204" pitchFamily="34" charset="0"/>
                          <a:cs typeface="Times New Roman" panose="02020603050405020304" pitchFamily="18" charset="0"/>
                        </a:rPr>
                        <a:t>In our </a:t>
                      </a:r>
                      <a:r>
                        <a:rPr lang="en-GB" sz="900" b="1" dirty="0">
                          <a:effectLst/>
                          <a:latin typeface="Century Gothic" panose="020B0502020202020204" pitchFamily="34" charset="0"/>
                          <a:ea typeface="Calibri" panose="020F0502020204030204" pitchFamily="34" charset="0"/>
                          <a:cs typeface="Times New Roman" panose="02020603050405020304" pitchFamily="18" charset="0"/>
                        </a:rPr>
                        <a:t>grammar</a:t>
                      </a:r>
                      <a:r>
                        <a:rPr lang="en-GB" sz="900" dirty="0">
                          <a:effectLst/>
                          <a:latin typeface="Century Gothic" panose="020B0502020202020204" pitchFamily="34" charset="0"/>
                          <a:ea typeface="Calibri" panose="020F0502020204030204" pitchFamily="34" charset="0"/>
                          <a:cs typeface="Times New Roman" panose="02020603050405020304" pitchFamily="18" charset="0"/>
                        </a:rPr>
                        <a:t> lessons, we will learn about the four word classes (nouns, verbs, adjectives and adverbs).</a:t>
                      </a:r>
                    </a:p>
                    <a:p>
                      <a:pPr algn="l">
                        <a:spcAft>
                          <a:spcPts val="0"/>
                        </a:spcAft>
                      </a:pPr>
                      <a:r>
                        <a:rPr lang="en-GB" sz="900" dirty="0">
                          <a:effectLst/>
                          <a:latin typeface="Century Gothic" panose="020B0502020202020204" pitchFamily="34" charset="0"/>
                          <a:ea typeface="Calibri" panose="020F0502020204030204" pitchFamily="34" charset="0"/>
                          <a:cs typeface="Times New Roman" panose="02020603050405020304" pitchFamily="18" charset="0"/>
                        </a:rPr>
                        <a:t>In </a:t>
                      </a:r>
                      <a:r>
                        <a:rPr lang="en-GB" sz="900" b="1" dirty="0">
                          <a:effectLst/>
                          <a:latin typeface="Century Gothic" panose="020B0502020202020204" pitchFamily="34" charset="0"/>
                          <a:ea typeface="Calibri" panose="020F0502020204030204" pitchFamily="34" charset="0"/>
                          <a:cs typeface="Times New Roman" panose="02020603050405020304" pitchFamily="18" charset="0"/>
                        </a:rPr>
                        <a:t>spelling</a:t>
                      </a:r>
                      <a:r>
                        <a:rPr lang="en-GB" sz="900" dirty="0">
                          <a:effectLst/>
                          <a:latin typeface="Century Gothic" panose="020B0502020202020204" pitchFamily="34" charset="0"/>
                          <a:ea typeface="Calibri" panose="020F0502020204030204" pitchFamily="34" charset="0"/>
                          <a:cs typeface="Times New Roman" panose="02020603050405020304" pitchFamily="18" charset="0"/>
                        </a:rPr>
                        <a:t>, we will continue to learn our National Curriculum words and rule words. </a:t>
                      </a:r>
                    </a:p>
                    <a:p>
                      <a:pPr algn="l">
                        <a:spcAft>
                          <a:spcPts val="0"/>
                        </a:spcAft>
                      </a:pPr>
                      <a:endParaRPr lang="en-GB" sz="400" dirty="0">
                        <a:effectLst/>
                        <a:latin typeface="Century Gothic" panose="020B0502020202020204" pitchFamily="34" charset="0"/>
                        <a:ea typeface="Calibri" panose="020F0502020204030204" pitchFamily="34" charset="0"/>
                        <a:cs typeface="Times New Roman" panose="02020603050405020304" pitchFamily="18" charset="0"/>
                      </a:endParaRPr>
                    </a:p>
                    <a:p>
                      <a:pPr algn="l">
                        <a:spcAft>
                          <a:spcPts val="0"/>
                        </a:spcAft>
                      </a:pPr>
                      <a:r>
                        <a:rPr lang="en-GB" sz="900" b="1" dirty="0">
                          <a:effectLst/>
                          <a:latin typeface="Century Gothic" panose="020B0502020202020204" pitchFamily="34" charset="0"/>
                          <a:ea typeface="Calibri" panose="020F0502020204030204" pitchFamily="34" charset="0"/>
                          <a:cs typeface="Times New Roman" panose="02020603050405020304" pitchFamily="18" charset="0"/>
                        </a:rPr>
                        <a:t>Reading</a:t>
                      </a:r>
                      <a:r>
                        <a:rPr lang="en-GB" sz="900" dirty="0">
                          <a:effectLst/>
                          <a:latin typeface="Century Gothic" panose="020B0502020202020204" pitchFamily="34" charset="0"/>
                          <a:ea typeface="Calibri" panose="020F0502020204030204" pitchFamily="34" charset="0"/>
                          <a:cs typeface="Times New Roman" panose="02020603050405020304" pitchFamily="18" charset="0"/>
                        </a:rPr>
                        <a:t> will focus on making predictions and understanding characters’ feelings and motivations.</a:t>
                      </a:r>
                    </a:p>
                    <a:p>
                      <a:pPr algn="l">
                        <a:spcAft>
                          <a:spcPts val="0"/>
                        </a:spcAft>
                      </a:pPr>
                      <a:endParaRPr lang="en-GB" sz="800" dirty="0">
                        <a:effectLst/>
                        <a:latin typeface="Century Gothic" panose="020B0502020202020204" pitchFamily="34" charset="0"/>
                        <a:ea typeface="Calibri" panose="020F0502020204030204" pitchFamily="34" charset="0"/>
                        <a:cs typeface="Times New Roman" panose="02020603050405020304" pitchFamily="18" charset="0"/>
                      </a:endParaRPr>
                    </a:p>
                    <a:p>
                      <a:pPr algn="just">
                        <a:spcAft>
                          <a:spcPts val="0"/>
                        </a:spcAft>
                      </a:pPr>
                      <a:r>
                        <a:rPr lang="en-GB" sz="800" b="1" dirty="0">
                          <a:effectLst/>
                          <a:latin typeface="Century Gothic" panose="020B0502020202020204" pitchFamily="34" charset="0"/>
                          <a:ea typeface="Calibri" panose="020F0502020204030204" pitchFamily="34" charset="0"/>
                          <a:cs typeface="Times New Roman" panose="02020603050405020304" pitchFamily="18" charset="0"/>
                        </a:rPr>
                        <a:t>How can parent/Carers help?</a:t>
                      </a:r>
                    </a:p>
                    <a:p>
                      <a:pPr algn="just">
                        <a:spcAft>
                          <a:spcPts val="0"/>
                        </a:spcAft>
                      </a:pPr>
                      <a:r>
                        <a:rPr lang="en-GB" sz="800" dirty="0">
                          <a:effectLst/>
                          <a:latin typeface="Century Gothic" panose="020B0502020202020204" pitchFamily="34" charset="0"/>
                          <a:ea typeface="Calibri" panose="020F0502020204030204" pitchFamily="34" charset="0"/>
                          <a:cs typeface="Times New Roman" panose="02020603050405020304" pitchFamily="18" charset="0"/>
                        </a:rPr>
                        <a:t>Please read with your child every day and practise spellings sent home for homework. </a:t>
                      </a:r>
                    </a:p>
                    <a:p>
                      <a:pPr algn="l">
                        <a:spcAft>
                          <a:spcPts val="0"/>
                        </a:spcAft>
                      </a:pPr>
                      <a:endParaRPr lang="en-GB" sz="900" dirty="0">
                        <a:effectLst/>
                        <a:latin typeface="Century Gothic" panose="020B0502020202020204" pitchFamily="34" charset="0"/>
                        <a:ea typeface="Calibri" panose="020F0502020204030204" pitchFamily="34" charset="0"/>
                        <a:cs typeface="Times New Roman" panose="02020603050405020304" pitchFamily="18" charset="0"/>
                      </a:endParaRPr>
                    </a:p>
                  </a:txBody>
                  <a:tcPr>
                    <a:noFill/>
                  </a:tcPr>
                </a:tc>
                <a:extLst>
                  <a:ext uri="{0D108BD9-81ED-4DB2-BD59-A6C34878D82A}">
                    <a16:rowId xmlns:a16="http://schemas.microsoft.com/office/drawing/2014/main" val="10001"/>
                  </a:ext>
                </a:extLst>
              </a:tr>
            </a:tbl>
          </a:graphicData>
        </a:graphic>
      </p:graphicFrame>
      <p:graphicFrame>
        <p:nvGraphicFramePr>
          <p:cNvPr id="16" name="Table 15"/>
          <p:cNvGraphicFramePr>
            <a:graphicFrameLocks noGrp="1"/>
          </p:cNvGraphicFramePr>
          <p:nvPr>
            <p:extLst>
              <p:ext uri="{D42A27DB-BD31-4B8C-83A1-F6EECF244321}">
                <p14:modId xmlns:p14="http://schemas.microsoft.com/office/powerpoint/2010/main" val="145516161"/>
              </p:ext>
            </p:extLst>
          </p:nvPr>
        </p:nvGraphicFramePr>
        <p:xfrm>
          <a:off x="275640" y="4953000"/>
          <a:ext cx="6340443" cy="1767840"/>
        </p:xfrm>
        <a:graphic>
          <a:graphicData uri="http://schemas.openxmlformats.org/drawingml/2006/table">
            <a:tbl>
              <a:tblPr firstRow="1" bandRow="1">
                <a:tableStyleId>{5C22544A-7EE6-4342-B048-85BDC9FD1C3A}</a:tableStyleId>
              </a:tblPr>
              <a:tblGrid>
                <a:gridCol w="6340443">
                  <a:extLst>
                    <a:ext uri="{9D8B030D-6E8A-4147-A177-3AD203B41FA5}">
                      <a16:colId xmlns:a16="http://schemas.microsoft.com/office/drawing/2014/main" val="20000"/>
                    </a:ext>
                  </a:extLst>
                </a:gridCol>
              </a:tblGrid>
              <a:tr h="297002">
                <a:tc>
                  <a:txBody>
                    <a:bodyPr/>
                    <a:lstStyle/>
                    <a:p>
                      <a:pPr algn="ctr"/>
                      <a:r>
                        <a:rPr lang="en-GB" sz="1400" b="1" dirty="0">
                          <a:latin typeface="Century Gothic" panose="020B0502020202020204" pitchFamily="34" charset="0"/>
                        </a:rPr>
                        <a:t>Foundation Subjects</a:t>
                      </a:r>
                    </a:p>
                  </a:txBody>
                  <a:tcPr>
                    <a:solidFill>
                      <a:srgbClr val="C00000"/>
                    </a:solidFill>
                  </a:tcPr>
                </a:tc>
                <a:extLst>
                  <a:ext uri="{0D108BD9-81ED-4DB2-BD59-A6C34878D82A}">
                    <a16:rowId xmlns:a16="http://schemas.microsoft.com/office/drawing/2014/main" val="10000"/>
                  </a:ext>
                </a:extLst>
              </a:tr>
              <a:tr h="1425612">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GB" sz="900" b="1" dirty="0">
                          <a:solidFill>
                            <a:schemeClr val="dk1"/>
                          </a:solidFill>
                          <a:effectLst/>
                          <a:latin typeface="Century Gothic" panose="020B0502020202020204" pitchFamily="34" charset="0"/>
                          <a:ea typeface="+mn-ea"/>
                          <a:cs typeface="+mn-cs"/>
                        </a:rPr>
                        <a:t>Geography</a:t>
                      </a:r>
                      <a:r>
                        <a:rPr lang="en-GB" sz="900" b="0" dirty="0">
                          <a:solidFill>
                            <a:schemeClr val="dk1"/>
                          </a:solidFill>
                          <a:effectLst/>
                          <a:latin typeface="Century Gothic" panose="020B0502020202020204" pitchFamily="34" charset="0"/>
                          <a:ea typeface="+mn-ea"/>
                          <a:cs typeface="+mn-cs"/>
                        </a:rPr>
                        <a:t> – We will be studying the land use of the west Midlands and comparing this to Cumbria. This will then link to our history topic of the Romans as we shall look at Hadrian’s Wall. </a:t>
                      </a:r>
                    </a:p>
                    <a:p>
                      <a:pPr marL="0" marR="0" lvl="0" indent="0" algn="just" defTabSz="914400" eaLnBrk="1" fontAlgn="auto" latinLnBrk="0" hangingPunct="1">
                        <a:lnSpc>
                          <a:spcPct val="100000"/>
                        </a:lnSpc>
                        <a:spcBef>
                          <a:spcPts val="0"/>
                        </a:spcBef>
                        <a:spcAft>
                          <a:spcPts val="0"/>
                        </a:spcAft>
                        <a:buClrTx/>
                        <a:buSzTx/>
                        <a:buFontTx/>
                        <a:buNone/>
                        <a:tabLst/>
                        <a:defRPr/>
                      </a:pPr>
                      <a:r>
                        <a:rPr lang="en-GB" sz="900" b="1" dirty="0">
                          <a:solidFill>
                            <a:schemeClr val="dk1"/>
                          </a:solidFill>
                          <a:effectLst/>
                          <a:latin typeface="Century Gothic" panose="020B0502020202020204" pitchFamily="34" charset="0"/>
                          <a:ea typeface="+mn-ea"/>
                          <a:cs typeface="+mn-cs"/>
                        </a:rPr>
                        <a:t>History-</a:t>
                      </a:r>
                      <a:r>
                        <a:rPr lang="en-GB" sz="900" b="0" dirty="0">
                          <a:solidFill>
                            <a:schemeClr val="dk1"/>
                          </a:solidFill>
                          <a:effectLst/>
                          <a:latin typeface="Century Gothic" panose="020B0502020202020204" pitchFamily="34" charset="0"/>
                          <a:ea typeface="+mn-ea"/>
                          <a:cs typeface="+mn-cs"/>
                        </a:rPr>
                        <a:t> After half term we will begin to look different eras in history including the Stone Age, Iron Age and Bronze Age. We have a look at how people lived and survived in this time period. </a:t>
                      </a:r>
                    </a:p>
                    <a:p>
                      <a:pPr marL="0" marR="0" lvl="0" indent="0" algn="just" defTabSz="914400" eaLnBrk="1" fontAlgn="auto" latinLnBrk="0" hangingPunct="1">
                        <a:lnSpc>
                          <a:spcPct val="100000"/>
                        </a:lnSpc>
                        <a:spcBef>
                          <a:spcPts val="0"/>
                        </a:spcBef>
                        <a:spcAft>
                          <a:spcPts val="0"/>
                        </a:spcAft>
                        <a:buClrTx/>
                        <a:buSzTx/>
                        <a:buFontTx/>
                        <a:buNone/>
                        <a:tabLst/>
                        <a:defRPr/>
                      </a:pPr>
                      <a:r>
                        <a:rPr lang="en-GB" sz="900" b="1" dirty="0">
                          <a:solidFill>
                            <a:schemeClr val="dk1"/>
                          </a:solidFill>
                          <a:effectLst/>
                          <a:latin typeface="Century Gothic" panose="020B0502020202020204" pitchFamily="34" charset="0"/>
                          <a:ea typeface="+mn-ea"/>
                          <a:cs typeface="+mn-cs"/>
                        </a:rPr>
                        <a:t>Science</a:t>
                      </a:r>
                      <a:r>
                        <a:rPr lang="en-GB" sz="900" b="0" dirty="0">
                          <a:solidFill>
                            <a:schemeClr val="dk1"/>
                          </a:solidFill>
                          <a:effectLst/>
                          <a:latin typeface="Century Gothic" panose="020B0502020202020204" pitchFamily="34" charset="0"/>
                          <a:ea typeface="+mn-ea"/>
                          <a:cs typeface="+mn-cs"/>
                        </a:rPr>
                        <a:t> – We will be learning about the life cycle of a plant and how seeds are dispersed in different ways . </a:t>
                      </a:r>
                    </a:p>
                    <a:p>
                      <a:pPr marL="0" marR="0" lvl="0" indent="0" algn="just" defTabSz="914400" eaLnBrk="1" fontAlgn="auto" latinLnBrk="0" hangingPunct="1">
                        <a:lnSpc>
                          <a:spcPct val="100000"/>
                        </a:lnSpc>
                        <a:spcBef>
                          <a:spcPts val="0"/>
                        </a:spcBef>
                        <a:spcAft>
                          <a:spcPts val="0"/>
                        </a:spcAft>
                        <a:buClrTx/>
                        <a:buSzTx/>
                        <a:buFontTx/>
                        <a:buNone/>
                        <a:tabLst/>
                        <a:defRPr/>
                      </a:pPr>
                      <a:r>
                        <a:rPr lang="en-GB" sz="900" b="1" dirty="0">
                          <a:solidFill>
                            <a:schemeClr val="dk1"/>
                          </a:solidFill>
                          <a:effectLst/>
                          <a:latin typeface="Century Gothic" panose="020B0502020202020204" pitchFamily="34" charset="0"/>
                          <a:ea typeface="+mn-ea"/>
                          <a:cs typeface="+mn-cs"/>
                        </a:rPr>
                        <a:t>RE and world views </a:t>
                      </a:r>
                      <a:r>
                        <a:rPr lang="en-GB" sz="900" b="0" dirty="0">
                          <a:solidFill>
                            <a:schemeClr val="dk1"/>
                          </a:solidFill>
                          <a:effectLst/>
                          <a:latin typeface="Century Gothic" panose="020B0502020202020204" pitchFamily="34" charset="0"/>
                          <a:ea typeface="+mn-ea"/>
                          <a:cs typeface="+mn-cs"/>
                        </a:rPr>
                        <a:t>– We will be discussing why seasons are significant to religion and world views.</a:t>
                      </a:r>
                    </a:p>
                    <a:p>
                      <a:pPr marL="0" marR="0" lvl="0" indent="0" algn="just" defTabSz="914400" eaLnBrk="1" fontAlgn="auto" latinLnBrk="0" hangingPunct="1">
                        <a:lnSpc>
                          <a:spcPct val="100000"/>
                        </a:lnSpc>
                        <a:spcBef>
                          <a:spcPts val="0"/>
                        </a:spcBef>
                        <a:spcAft>
                          <a:spcPts val="0"/>
                        </a:spcAft>
                        <a:buClrTx/>
                        <a:buSzTx/>
                        <a:buFontTx/>
                        <a:buNone/>
                        <a:tabLst/>
                        <a:defRPr/>
                      </a:pPr>
                      <a:r>
                        <a:rPr lang="en-GB" sz="900" b="1" dirty="0">
                          <a:solidFill>
                            <a:schemeClr val="dk1"/>
                          </a:solidFill>
                          <a:effectLst/>
                          <a:latin typeface="Century Gothic" panose="020B0502020202020204" pitchFamily="34" charset="0"/>
                          <a:ea typeface="+mn-ea"/>
                          <a:cs typeface="+mn-cs"/>
                        </a:rPr>
                        <a:t>Computing-</a:t>
                      </a:r>
                      <a:r>
                        <a:rPr lang="en-GB" sz="900" b="0" dirty="0">
                          <a:solidFill>
                            <a:schemeClr val="dk1"/>
                          </a:solidFill>
                          <a:effectLst/>
                          <a:latin typeface="Century Gothic" panose="020B0502020202020204" pitchFamily="34" charset="0"/>
                          <a:ea typeface="+mn-ea"/>
                          <a:cs typeface="+mn-cs"/>
                        </a:rPr>
                        <a:t> This term the children will learn about Computer Science. They will use scratch to create pieces of music.</a:t>
                      </a:r>
                    </a:p>
                    <a:p>
                      <a:pPr marL="0" marR="0" lvl="0" indent="0" algn="just" defTabSz="914400" eaLnBrk="1" fontAlgn="auto" latinLnBrk="0" hangingPunct="1">
                        <a:lnSpc>
                          <a:spcPct val="100000"/>
                        </a:lnSpc>
                        <a:spcBef>
                          <a:spcPts val="0"/>
                        </a:spcBef>
                        <a:spcAft>
                          <a:spcPts val="0"/>
                        </a:spcAft>
                        <a:buClrTx/>
                        <a:buSzTx/>
                        <a:buFontTx/>
                        <a:buNone/>
                        <a:tabLst/>
                        <a:defRPr/>
                      </a:pPr>
                      <a:r>
                        <a:rPr lang="en-GB" sz="900" b="1" dirty="0">
                          <a:solidFill>
                            <a:schemeClr val="dk1"/>
                          </a:solidFill>
                          <a:effectLst/>
                          <a:latin typeface="Century Gothic" panose="020B0502020202020204" pitchFamily="34" charset="0"/>
                          <a:ea typeface="+mn-ea"/>
                          <a:cs typeface="+mn-cs"/>
                        </a:rPr>
                        <a:t>Art-</a:t>
                      </a:r>
                      <a:r>
                        <a:rPr lang="en-GB" sz="900" b="0" dirty="0">
                          <a:solidFill>
                            <a:schemeClr val="dk1"/>
                          </a:solidFill>
                          <a:effectLst/>
                          <a:latin typeface="Century Gothic" panose="020B0502020202020204" pitchFamily="34" charset="0"/>
                          <a:ea typeface="+mn-ea"/>
                          <a:cs typeface="+mn-cs"/>
                        </a:rPr>
                        <a:t> Our art focus will be around practising our painting and drawing skills, leading to creating a landscape as our final piece. </a:t>
                      </a:r>
                    </a:p>
                  </a:txBody>
                  <a:tcPr>
                    <a:noFill/>
                  </a:tcPr>
                </a:tc>
                <a:extLst>
                  <a:ext uri="{0D108BD9-81ED-4DB2-BD59-A6C34878D82A}">
                    <a16:rowId xmlns:a16="http://schemas.microsoft.com/office/drawing/2014/main" val="10001"/>
                  </a:ext>
                </a:extLst>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2486801595"/>
              </p:ext>
            </p:extLst>
          </p:nvPr>
        </p:nvGraphicFramePr>
        <p:xfrm>
          <a:off x="309045" y="6707178"/>
          <a:ext cx="6324600" cy="670560"/>
        </p:xfrm>
        <a:graphic>
          <a:graphicData uri="http://schemas.openxmlformats.org/drawingml/2006/table">
            <a:tbl>
              <a:tblPr firstRow="1" bandRow="1">
                <a:tableStyleId>{5C22544A-7EE6-4342-B048-85BDC9FD1C3A}</a:tableStyleId>
              </a:tblPr>
              <a:tblGrid>
                <a:gridCol w="6324600">
                  <a:extLst>
                    <a:ext uri="{9D8B030D-6E8A-4147-A177-3AD203B41FA5}">
                      <a16:colId xmlns:a16="http://schemas.microsoft.com/office/drawing/2014/main" val="20000"/>
                    </a:ext>
                  </a:extLst>
                </a:gridCol>
              </a:tblGrid>
              <a:tr h="281885">
                <a:tc>
                  <a:txBody>
                    <a:bodyPr/>
                    <a:lstStyle/>
                    <a:p>
                      <a:pPr algn="ctr"/>
                      <a:r>
                        <a:rPr lang="en-GB" sz="1400" b="1" dirty="0">
                          <a:latin typeface="Century Gothic" panose="020B0502020202020204" pitchFamily="34" charset="0"/>
                        </a:rPr>
                        <a:t>PSHE</a:t>
                      </a:r>
                    </a:p>
                  </a:txBody>
                  <a:tcPr>
                    <a:solidFill>
                      <a:srgbClr val="C00000"/>
                    </a:solidFill>
                  </a:tcPr>
                </a:tc>
                <a:extLst>
                  <a:ext uri="{0D108BD9-81ED-4DB2-BD59-A6C34878D82A}">
                    <a16:rowId xmlns:a16="http://schemas.microsoft.com/office/drawing/2014/main" val="10000"/>
                  </a:ext>
                </a:extLst>
              </a:tr>
              <a:tr h="221784">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GB" sz="900" dirty="0">
                          <a:solidFill>
                            <a:schemeClr val="dk1"/>
                          </a:solidFill>
                          <a:effectLst/>
                          <a:latin typeface="Century Gothic" panose="020B0502020202020204" pitchFamily="34" charset="0"/>
                          <a:ea typeface="+mn-ea"/>
                          <a:cs typeface="+mn-cs"/>
                        </a:rPr>
                        <a:t>In the first half term, the children will be learning about being me</a:t>
                      </a:r>
                      <a:r>
                        <a:rPr lang="en-GB" sz="900" baseline="0" dirty="0">
                          <a:solidFill>
                            <a:schemeClr val="dk1"/>
                          </a:solidFill>
                          <a:effectLst/>
                          <a:latin typeface="Century Gothic" panose="020B0502020202020204" pitchFamily="34" charset="0"/>
                          <a:ea typeface="+mn-ea"/>
                          <a:cs typeface="+mn-cs"/>
                        </a:rPr>
                        <a:t> in my world.</a:t>
                      </a:r>
                      <a:r>
                        <a:rPr lang="en-GB" sz="900" dirty="0">
                          <a:solidFill>
                            <a:schemeClr val="dk1"/>
                          </a:solidFill>
                          <a:effectLst/>
                          <a:latin typeface="Century Gothic" panose="020B0502020202020204" pitchFamily="34" charset="0"/>
                          <a:ea typeface="+mn-ea"/>
                          <a:cs typeface="+mn-cs"/>
                        </a:rPr>
                        <a:t> In the second half term, we will focus on </a:t>
                      </a:r>
                      <a:r>
                        <a:rPr lang="en-GB" sz="900" baseline="0" dirty="0">
                          <a:solidFill>
                            <a:schemeClr val="dk1"/>
                          </a:solidFill>
                          <a:effectLst/>
                          <a:latin typeface="Century Gothic" panose="020B0502020202020204" pitchFamily="34" charset="0"/>
                          <a:ea typeface="+mn-ea"/>
                          <a:cs typeface="+mn-cs"/>
                        </a:rPr>
                        <a:t>celebrating differences </a:t>
                      </a:r>
                      <a:r>
                        <a:rPr lang="en-GB" sz="900" dirty="0">
                          <a:solidFill>
                            <a:schemeClr val="dk1"/>
                          </a:solidFill>
                          <a:effectLst/>
                          <a:latin typeface="Century Gothic" panose="020B0502020202020204" pitchFamily="34" charset="0"/>
                          <a:ea typeface="+mn-ea"/>
                          <a:cs typeface="+mn-cs"/>
                        </a:rPr>
                        <a:t>. </a:t>
                      </a:r>
                      <a:endParaRPr lang="en-GB" sz="400" dirty="0">
                        <a:solidFill>
                          <a:schemeClr val="dk1"/>
                        </a:solidFill>
                        <a:effectLst/>
                        <a:latin typeface="Century Gothic" panose="020B0502020202020204" pitchFamily="34" charset="0"/>
                        <a:ea typeface="+mn-ea"/>
                        <a:cs typeface="+mn-cs"/>
                      </a:endParaRPr>
                    </a:p>
                  </a:txBody>
                  <a:tcPr>
                    <a:noFill/>
                  </a:tcPr>
                </a:tc>
                <a:extLst>
                  <a:ext uri="{0D108BD9-81ED-4DB2-BD59-A6C34878D82A}">
                    <a16:rowId xmlns:a16="http://schemas.microsoft.com/office/drawing/2014/main" val="10001"/>
                  </a:ext>
                </a:extLst>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786705368"/>
              </p:ext>
            </p:extLst>
          </p:nvPr>
        </p:nvGraphicFramePr>
        <p:xfrm>
          <a:off x="301995" y="7377738"/>
          <a:ext cx="6314088" cy="1280160"/>
        </p:xfrm>
        <a:graphic>
          <a:graphicData uri="http://schemas.openxmlformats.org/drawingml/2006/table">
            <a:tbl>
              <a:tblPr firstRow="1" bandRow="1">
                <a:tableStyleId>{5C22544A-7EE6-4342-B048-85BDC9FD1C3A}</a:tableStyleId>
              </a:tblPr>
              <a:tblGrid>
                <a:gridCol w="6314088">
                  <a:extLst>
                    <a:ext uri="{9D8B030D-6E8A-4147-A177-3AD203B41FA5}">
                      <a16:colId xmlns:a16="http://schemas.microsoft.com/office/drawing/2014/main" val="20000"/>
                    </a:ext>
                  </a:extLst>
                </a:gridCol>
              </a:tblGrid>
              <a:tr h="295268">
                <a:tc>
                  <a:txBody>
                    <a:bodyPr/>
                    <a:lstStyle/>
                    <a:p>
                      <a:pPr algn="ctr"/>
                      <a:r>
                        <a:rPr lang="en-GB" sz="1400" b="1" dirty="0">
                          <a:latin typeface="Century Gothic" panose="020B0502020202020204" pitchFamily="34" charset="0"/>
                        </a:rPr>
                        <a:t>PE</a:t>
                      </a:r>
                    </a:p>
                  </a:txBody>
                  <a:tcPr>
                    <a:solidFill>
                      <a:srgbClr val="C00000"/>
                    </a:solidFill>
                  </a:tcPr>
                </a:tc>
                <a:extLst>
                  <a:ext uri="{0D108BD9-81ED-4DB2-BD59-A6C34878D82A}">
                    <a16:rowId xmlns:a16="http://schemas.microsoft.com/office/drawing/2014/main" val="10000"/>
                  </a:ext>
                </a:extLst>
              </a:tr>
              <a:tr h="370840">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GB" sz="900" b="1" dirty="0">
                          <a:solidFill>
                            <a:schemeClr val="dk1"/>
                          </a:solidFill>
                          <a:effectLst/>
                          <a:latin typeface="Century Gothic" panose="020B0502020202020204" pitchFamily="34" charset="0"/>
                          <a:ea typeface="+mn-ea"/>
                          <a:cs typeface="+mn-cs"/>
                        </a:rPr>
                        <a:t>Our PE </a:t>
                      </a:r>
                    </a:p>
                    <a:p>
                      <a:pPr marL="0" marR="0" lvl="0" indent="0" algn="just" eaLnBrk="1" fontAlgn="auto" latinLnBrk="0" hangingPunct="1">
                        <a:lnSpc>
                          <a:spcPct val="100000"/>
                        </a:lnSpc>
                        <a:spcBef>
                          <a:spcPts val="0"/>
                        </a:spcBef>
                        <a:spcAft>
                          <a:spcPts val="0"/>
                        </a:spcAft>
                        <a:buClrTx/>
                        <a:buSzTx/>
                        <a:buFontTx/>
                        <a:buNone/>
                      </a:pPr>
                      <a:r>
                        <a:rPr lang="en-GB" sz="900" b="0" baseline="0" dirty="0">
                          <a:solidFill>
                            <a:schemeClr val="dk1"/>
                          </a:solidFill>
                          <a:effectLst/>
                          <a:latin typeface="Century Gothic" panose="020B0502020202020204" pitchFamily="34" charset="0"/>
                          <a:ea typeface="+mn-ea"/>
                          <a:cs typeface="+mn-cs"/>
                        </a:rPr>
                        <a:t>PE days are as follows:</a:t>
                      </a:r>
                    </a:p>
                    <a:p>
                      <a:pPr marL="0" marR="0" lvl="0" indent="0" algn="just" eaLnBrk="1" fontAlgn="auto" latinLnBrk="0" hangingPunct="1">
                        <a:lnSpc>
                          <a:spcPct val="100000"/>
                        </a:lnSpc>
                        <a:spcBef>
                          <a:spcPts val="0"/>
                        </a:spcBef>
                        <a:spcAft>
                          <a:spcPts val="0"/>
                        </a:spcAft>
                        <a:buClrTx/>
                        <a:buSzTx/>
                        <a:buFontTx/>
                        <a:buNone/>
                      </a:pPr>
                      <a:r>
                        <a:rPr lang="en-GB" sz="900" b="1" baseline="0" dirty="0">
                          <a:solidFill>
                            <a:schemeClr val="dk1"/>
                          </a:solidFill>
                          <a:effectLst/>
                          <a:latin typeface="Century Gothic" panose="020B0502020202020204" pitchFamily="34" charset="0"/>
                          <a:ea typeface="+mn-ea"/>
                          <a:cs typeface="+mn-cs"/>
                        </a:rPr>
                        <a:t>3 Beta: Thursday and Friday .     3 Delta: Wednesday and Thursdays.   3 Gamma: Wednesday and Friday </a:t>
                      </a:r>
                      <a:endParaRPr lang="en-GB" sz="900" b="1" dirty="0">
                        <a:solidFill>
                          <a:schemeClr val="dk1"/>
                        </a:solidFill>
                        <a:effectLst/>
                        <a:latin typeface="Century Gothic" panose="020B0502020202020204" pitchFamily="34" charset="0"/>
                        <a:ea typeface="+mn-ea"/>
                        <a:cs typeface="+mn-cs"/>
                      </a:endParaRPr>
                    </a:p>
                    <a:p>
                      <a:pPr marL="0" marR="0" lvl="0" indent="0" algn="just" defTabSz="914400" eaLnBrk="1" fontAlgn="auto" latinLnBrk="0" hangingPunct="1">
                        <a:lnSpc>
                          <a:spcPct val="100000"/>
                        </a:lnSpc>
                        <a:spcBef>
                          <a:spcPts val="0"/>
                        </a:spcBef>
                        <a:spcAft>
                          <a:spcPts val="0"/>
                        </a:spcAft>
                        <a:buClrTx/>
                        <a:buSzTx/>
                        <a:buFontTx/>
                        <a:buNone/>
                        <a:tabLst/>
                        <a:defRPr/>
                      </a:pPr>
                      <a:r>
                        <a:rPr lang="en-GB" sz="900" b="0" i="0" dirty="0">
                          <a:solidFill>
                            <a:schemeClr val="dk1"/>
                          </a:solidFill>
                          <a:effectLst/>
                          <a:latin typeface="Century Gothic" panose="020B0502020202020204" pitchFamily="34" charset="0"/>
                          <a:ea typeface="+mn-ea"/>
                          <a:cs typeface="+mn-cs"/>
                        </a:rPr>
                        <a:t>1</a:t>
                      </a:r>
                      <a:r>
                        <a:rPr lang="en-GB" sz="900" b="0" i="0" baseline="30000" dirty="0">
                          <a:solidFill>
                            <a:schemeClr val="dk1"/>
                          </a:solidFill>
                          <a:effectLst/>
                          <a:latin typeface="Century Gothic" panose="020B0502020202020204" pitchFamily="34" charset="0"/>
                          <a:ea typeface="+mn-ea"/>
                          <a:cs typeface="+mn-cs"/>
                        </a:rPr>
                        <a:t>st</a:t>
                      </a:r>
                      <a:r>
                        <a:rPr lang="en-GB" sz="900" b="0" i="0" dirty="0">
                          <a:solidFill>
                            <a:schemeClr val="dk1"/>
                          </a:solidFill>
                          <a:effectLst/>
                          <a:latin typeface="Century Gothic" panose="020B0502020202020204" pitchFamily="34" charset="0"/>
                          <a:ea typeface="+mn-ea"/>
                          <a:cs typeface="+mn-cs"/>
                        </a:rPr>
                        <a:t> half term – The children will play tennis &amp; team building</a:t>
                      </a:r>
                      <a:r>
                        <a:rPr lang="en-GB" sz="900" b="0" i="0" baseline="0" dirty="0">
                          <a:solidFill>
                            <a:schemeClr val="dk1"/>
                          </a:solidFill>
                          <a:effectLst/>
                          <a:latin typeface="Century Gothic" panose="020B0502020202020204" pitchFamily="34" charset="0"/>
                          <a:ea typeface="+mn-ea"/>
                          <a:cs typeface="+mn-cs"/>
                        </a:rPr>
                        <a:t> g</a:t>
                      </a:r>
                      <a:r>
                        <a:rPr lang="en-GB" sz="900" b="0" i="0" dirty="0">
                          <a:solidFill>
                            <a:schemeClr val="dk1"/>
                          </a:solidFill>
                          <a:effectLst/>
                          <a:latin typeface="Century Gothic" panose="020B0502020202020204" pitchFamily="34" charset="0"/>
                          <a:ea typeface="+mn-ea"/>
                          <a:cs typeface="+mn-cs"/>
                        </a:rPr>
                        <a:t>ames. </a:t>
                      </a:r>
                    </a:p>
                    <a:p>
                      <a:pPr fontAlgn="base"/>
                      <a:r>
                        <a:rPr lang="en-GB" sz="900" b="0" i="0" dirty="0">
                          <a:solidFill>
                            <a:schemeClr val="dk1"/>
                          </a:solidFill>
                          <a:effectLst/>
                          <a:latin typeface="Century Gothic" panose="020B0502020202020204" pitchFamily="34" charset="0"/>
                          <a:ea typeface="+mn-ea"/>
                          <a:cs typeface="+mn-cs"/>
                        </a:rPr>
                        <a:t>2</a:t>
                      </a:r>
                      <a:r>
                        <a:rPr lang="en-GB" sz="900" b="0" i="0" baseline="30000" dirty="0">
                          <a:solidFill>
                            <a:schemeClr val="dk1"/>
                          </a:solidFill>
                          <a:effectLst/>
                          <a:latin typeface="Century Gothic" panose="020B0502020202020204" pitchFamily="34" charset="0"/>
                          <a:ea typeface="+mn-ea"/>
                          <a:cs typeface="+mn-cs"/>
                        </a:rPr>
                        <a:t>nd</a:t>
                      </a:r>
                      <a:r>
                        <a:rPr lang="en-GB" sz="900" b="0" i="0" dirty="0">
                          <a:solidFill>
                            <a:schemeClr val="dk1"/>
                          </a:solidFill>
                          <a:effectLst/>
                          <a:latin typeface="Century Gothic" panose="020B0502020202020204" pitchFamily="34" charset="0"/>
                          <a:ea typeface="+mn-ea"/>
                          <a:cs typeface="+mn-cs"/>
                        </a:rPr>
                        <a:t> half term – The children will learn</a:t>
                      </a:r>
                      <a:r>
                        <a:rPr lang="en-GB" sz="900" b="0" i="0" baseline="0" dirty="0">
                          <a:solidFill>
                            <a:schemeClr val="dk1"/>
                          </a:solidFill>
                          <a:effectLst/>
                          <a:latin typeface="Century Gothic" panose="020B0502020202020204" pitchFamily="34" charset="0"/>
                          <a:ea typeface="+mn-ea"/>
                          <a:cs typeface="+mn-cs"/>
                        </a:rPr>
                        <a:t> more</a:t>
                      </a:r>
                      <a:r>
                        <a:rPr lang="en-GB" sz="900" b="0" i="0" dirty="0">
                          <a:solidFill>
                            <a:schemeClr val="dk1"/>
                          </a:solidFill>
                          <a:effectLst/>
                          <a:latin typeface="Century Gothic" panose="020B0502020202020204" pitchFamily="34" charset="0"/>
                          <a:ea typeface="+mn-ea"/>
                          <a:cs typeface="+mn-cs"/>
                        </a:rPr>
                        <a:t> ball skills</a:t>
                      </a:r>
                      <a:r>
                        <a:rPr lang="en-GB" sz="900" b="0" i="0" baseline="0" dirty="0">
                          <a:solidFill>
                            <a:schemeClr val="dk1"/>
                          </a:solidFill>
                          <a:effectLst/>
                          <a:latin typeface="Century Gothic" panose="020B0502020202020204" pitchFamily="34" charset="0"/>
                          <a:ea typeface="+mn-ea"/>
                          <a:cs typeface="+mn-cs"/>
                        </a:rPr>
                        <a:t> and play </a:t>
                      </a:r>
                      <a:r>
                        <a:rPr lang="en-GB" sz="900" b="0" i="0" dirty="0">
                          <a:solidFill>
                            <a:schemeClr val="dk1"/>
                          </a:solidFill>
                          <a:effectLst/>
                          <a:latin typeface="Century Gothic" panose="020B0502020202020204" pitchFamily="34" charset="0"/>
                          <a:ea typeface="+mn-ea"/>
                          <a:cs typeface="+mn-cs"/>
                        </a:rPr>
                        <a:t>invasion games (bench ball) .</a:t>
                      </a:r>
                    </a:p>
                    <a:p>
                      <a:pPr fontAlgn="base"/>
                      <a:r>
                        <a:rPr lang="en-GB" sz="900" b="0" i="0" dirty="0">
                          <a:solidFill>
                            <a:schemeClr val="dk1"/>
                          </a:solidFill>
                          <a:effectLst/>
                          <a:latin typeface="Century Gothic" panose="020B0502020202020204" pitchFamily="34" charset="0"/>
                          <a:ea typeface="+mn-ea"/>
                          <a:cs typeface="+mn-cs"/>
                        </a:rPr>
                        <a:t>They</a:t>
                      </a:r>
                      <a:r>
                        <a:rPr lang="en-GB" sz="900" b="0" i="0" baseline="0" dirty="0">
                          <a:solidFill>
                            <a:schemeClr val="dk1"/>
                          </a:solidFill>
                          <a:effectLst/>
                          <a:latin typeface="Century Gothic" panose="020B0502020202020204" pitchFamily="34" charset="0"/>
                          <a:ea typeface="+mn-ea"/>
                          <a:cs typeface="+mn-cs"/>
                        </a:rPr>
                        <a:t> will also have the opportunity to play and invent</a:t>
                      </a:r>
                      <a:r>
                        <a:rPr lang="en-GB" sz="900" b="0" i="0" dirty="0">
                          <a:solidFill>
                            <a:schemeClr val="dk1"/>
                          </a:solidFill>
                          <a:effectLst/>
                          <a:latin typeface="Century Gothic" panose="020B0502020202020204" pitchFamily="34" charset="0"/>
                          <a:ea typeface="+mn-ea"/>
                          <a:cs typeface="+mn-cs"/>
                        </a:rPr>
                        <a:t> creative games.</a:t>
                      </a:r>
                    </a:p>
                    <a:p>
                      <a:pPr marL="0" marR="0" lvl="0" indent="0" algn="just" defTabSz="914400" eaLnBrk="1" fontAlgn="auto" latinLnBrk="0" hangingPunct="1">
                        <a:lnSpc>
                          <a:spcPct val="100000"/>
                        </a:lnSpc>
                        <a:spcBef>
                          <a:spcPts val="0"/>
                        </a:spcBef>
                        <a:spcAft>
                          <a:spcPts val="0"/>
                        </a:spcAft>
                        <a:buClrTx/>
                        <a:buSzTx/>
                        <a:buFontTx/>
                        <a:buNone/>
                        <a:tabLst/>
                        <a:defRPr/>
                      </a:pPr>
                      <a:endParaRPr lang="en-GB" sz="400" b="1" dirty="0">
                        <a:solidFill>
                          <a:schemeClr val="dk1"/>
                        </a:solidFill>
                        <a:effectLst/>
                        <a:latin typeface="Century Gothic" panose="020B0502020202020204" pitchFamily="34" charset="0"/>
                        <a:ea typeface="+mn-ea"/>
                        <a:cs typeface="+mn-cs"/>
                      </a:endParaRPr>
                    </a:p>
                  </a:txBody>
                  <a:tcPr>
                    <a:noFill/>
                  </a:tcPr>
                </a:tc>
                <a:extLst>
                  <a:ext uri="{0D108BD9-81ED-4DB2-BD59-A6C34878D82A}">
                    <a16:rowId xmlns:a16="http://schemas.microsoft.com/office/drawing/2014/main" val="10001"/>
                  </a:ext>
                </a:extLst>
              </a:tr>
            </a:tbl>
          </a:graphicData>
        </a:graphic>
      </p:graphicFrame>
      <p:graphicFrame>
        <p:nvGraphicFramePr>
          <p:cNvPr id="19" name="Table 18"/>
          <p:cNvGraphicFramePr>
            <a:graphicFrameLocks noGrp="1"/>
          </p:cNvGraphicFramePr>
          <p:nvPr>
            <p:extLst>
              <p:ext uri="{D42A27DB-BD31-4B8C-83A1-F6EECF244321}">
                <p14:modId xmlns:p14="http://schemas.microsoft.com/office/powerpoint/2010/main" val="331015555"/>
              </p:ext>
            </p:extLst>
          </p:nvPr>
        </p:nvGraphicFramePr>
        <p:xfrm>
          <a:off x="301124" y="8615906"/>
          <a:ext cx="6340443" cy="1291905"/>
        </p:xfrm>
        <a:graphic>
          <a:graphicData uri="http://schemas.openxmlformats.org/drawingml/2006/table">
            <a:tbl>
              <a:tblPr firstRow="1" bandRow="1">
                <a:tableStyleId>{5C22544A-7EE6-4342-B048-85BDC9FD1C3A}</a:tableStyleId>
              </a:tblPr>
              <a:tblGrid>
                <a:gridCol w="6340443">
                  <a:extLst>
                    <a:ext uri="{9D8B030D-6E8A-4147-A177-3AD203B41FA5}">
                      <a16:colId xmlns:a16="http://schemas.microsoft.com/office/drawing/2014/main" val="20000"/>
                    </a:ext>
                  </a:extLst>
                </a:gridCol>
              </a:tblGrid>
              <a:tr h="377505">
                <a:tc>
                  <a:txBody>
                    <a:bodyPr/>
                    <a:lstStyle/>
                    <a:p>
                      <a:pPr algn="ctr"/>
                      <a:r>
                        <a:rPr lang="en-GB" sz="1400" b="1" dirty="0">
                          <a:latin typeface="Century Gothic" panose="020B0502020202020204" pitchFamily="34" charset="0"/>
                        </a:rPr>
                        <a:t>Homework and Reading</a:t>
                      </a:r>
                      <a:endParaRPr lang="en-GB" sz="1300" b="1" dirty="0">
                        <a:latin typeface="Century Gothic" panose="020B0502020202020204" pitchFamily="34" charset="0"/>
                      </a:endParaRPr>
                    </a:p>
                  </a:txBody>
                  <a:tcPr>
                    <a:solidFill>
                      <a:srgbClr val="C00000"/>
                    </a:solidFill>
                  </a:tcPr>
                </a:tc>
                <a:extLst>
                  <a:ext uri="{0D108BD9-81ED-4DB2-BD59-A6C34878D82A}">
                    <a16:rowId xmlns:a16="http://schemas.microsoft.com/office/drawing/2014/main" val="10000"/>
                  </a:ext>
                </a:extLst>
              </a:tr>
              <a:tr h="638163">
                <a:tc>
                  <a:txBody>
                    <a:bodyPr/>
                    <a:lstStyle/>
                    <a:p>
                      <a:pPr algn="just"/>
                      <a:r>
                        <a:rPr kumimoji="0" lang="en-GB" sz="900" b="0" i="0" u="none" strike="noStrike" kern="0" cap="none" spc="-5" normalizeH="0" baseline="0" noProof="0" dirty="0">
                          <a:ln>
                            <a:noFill/>
                          </a:ln>
                          <a:solidFill>
                            <a:prstClr val="black"/>
                          </a:solidFill>
                          <a:effectLst/>
                          <a:uLnTx/>
                          <a:uFillTx/>
                          <a:latin typeface="Century Gothic" panose="020B0502020202020204" pitchFamily="34" charset="0"/>
                          <a:ea typeface="+mn-ea"/>
                          <a:cs typeface="Century Gothic"/>
                        </a:rPr>
                        <a:t>Read, Read, Read! We expect children to read 5 times per week and for them to complete their reading journals.</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GB" sz="900" b="0" i="0" u="none" strike="noStrike" kern="0" cap="none" spc="-5" normalizeH="0" baseline="0" noProof="0" dirty="0">
                          <a:ln>
                            <a:noFill/>
                          </a:ln>
                          <a:solidFill>
                            <a:prstClr val="black"/>
                          </a:solidFill>
                          <a:effectLst/>
                          <a:uLnTx/>
                          <a:uFillTx/>
                          <a:latin typeface="Century Gothic" panose="020B0502020202020204" pitchFamily="34" charset="0"/>
                          <a:ea typeface="+mn-ea"/>
                          <a:cs typeface="Century Gothic"/>
                        </a:rPr>
                        <a:t>Homework will go out each week on a Thursday and the children need to return this by the following Thursday. </a:t>
                      </a:r>
                    </a:p>
                    <a:p>
                      <a:pPr marL="0" marR="0" lvl="0" indent="0" algn="just" defTabSz="914400" eaLnBrk="1" fontAlgn="auto" latinLnBrk="0" hangingPunct="1">
                        <a:lnSpc>
                          <a:spcPct val="100000"/>
                        </a:lnSpc>
                        <a:spcBef>
                          <a:spcPts val="0"/>
                        </a:spcBef>
                        <a:spcAft>
                          <a:spcPts val="0"/>
                        </a:spcAft>
                        <a:buClrTx/>
                        <a:buSzTx/>
                        <a:buFontTx/>
                        <a:buNone/>
                        <a:tabLst/>
                        <a:defRPr/>
                      </a:pPr>
                      <a:r>
                        <a:rPr lang="en-GB" sz="900" dirty="0">
                          <a:solidFill>
                            <a:schemeClr val="dk1"/>
                          </a:solidFill>
                          <a:effectLst/>
                          <a:latin typeface="Century Gothic" panose="020B0502020202020204" pitchFamily="34" charset="0"/>
                          <a:ea typeface="+mn-ea"/>
                          <a:cs typeface="+mn-cs"/>
                        </a:rPr>
                        <a:t>Your class teacher will post messages on ClassDojo so please make sure you’re connected! Ask your teacher for assistance if needed.</a:t>
                      </a: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en-GB" sz="900" b="0" i="0" u="none" strike="noStrike" kern="0" cap="none" spc="-5" normalizeH="0" baseline="0" noProof="0" dirty="0">
                        <a:ln>
                          <a:noFill/>
                        </a:ln>
                        <a:solidFill>
                          <a:prstClr val="black"/>
                        </a:solidFill>
                        <a:effectLst/>
                        <a:uLnTx/>
                        <a:uFillTx/>
                        <a:latin typeface="Century Gothic" panose="020B0502020202020204" pitchFamily="34" charset="0"/>
                        <a:ea typeface="+mn-ea"/>
                        <a:cs typeface="Century Gothic"/>
                      </a:endParaRPr>
                    </a:p>
                  </a:txBody>
                  <a:tcPr>
                    <a:noFill/>
                  </a:tcPr>
                </a:tc>
                <a:extLst>
                  <a:ext uri="{0D108BD9-81ED-4DB2-BD59-A6C34878D82A}">
                    <a16:rowId xmlns:a16="http://schemas.microsoft.com/office/drawing/2014/main" val="10001"/>
                  </a:ext>
                </a:extLst>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80E64EC8278244587B9230CFF159055" ma:contentTypeVersion="12" ma:contentTypeDescription="Create a new document." ma:contentTypeScope="" ma:versionID="705ec77a958c25cd3cf7bce3af79a37f">
  <xsd:schema xmlns:xsd="http://www.w3.org/2001/XMLSchema" xmlns:xs="http://www.w3.org/2001/XMLSchema" xmlns:p="http://schemas.microsoft.com/office/2006/metadata/properties" xmlns:ns2="3f88fc4b-665a-44ba-aafa-4c803a1810c3" xmlns:ns3="3fc5d4db-6833-42b1-8d1c-86d138aea8c8" targetNamespace="http://schemas.microsoft.com/office/2006/metadata/properties" ma:root="true" ma:fieldsID="688efd7dcde54fe04f0f02970707c61a" ns2:_="" ns3:_="">
    <xsd:import namespace="3f88fc4b-665a-44ba-aafa-4c803a1810c3"/>
    <xsd:import namespace="3fc5d4db-6833-42b1-8d1c-86d138aea8c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f88fc4b-665a-44ba-aafa-4c803a1810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ab54a18-ed8b-47ca-9fc6-f3650b489057"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fc5d4db-6833-42b1-8d1c-86d138aea8c8"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39c0751-6cc0-4af5-a269-d7cb26c9aac9}" ma:internalName="TaxCatchAll" ma:showField="CatchAllData" ma:web="3fc5d4db-6833-42b1-8d1c-86d138aea8c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3fc5d4db-6833-42b1-8d1c-86d138aea8c8" xsi:nil="true"/>
    <lcf76f155ced4ddcb4097134ff3c332f xmlns="3f88fc4b-665a-44ba-aafa-4c803a1810c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F512A63-2D95-4DC7-A6D6-4F5C41953E69}">
  <ds:schemaRefs>
    <ds:schemaRef ds:uri="http://schemas.microsoft.com/sharepoint/v3/contenttype/forms"/>
  </ds:schemaRefs>
</ds:datastoreItem>
</file>

<file path=customXml/itemProps2.xml><?xml version="1.0" encoding="utf-8"?>
<ds:datastoreItem xmlns:ds="http://schemas.openxmlformats.org/officeDocument/2006/customXml" ds:itemID="{DE0CFAE5-7211-4C42-BD9E-10EBBE609672}"/>
</file>

<file path=customXml/itemProps3.xml><?xml version="1.0" encoding="utf-8"?>
<ds:datastoreItem xmlns:ds="http://schemas.openxmlformats.org/officeDocument/2006/customXml" ds:itemID="{9321E6CA-F53C-485E-8BAD-709DB887112C}">
  <ds:schemaRefs>
    <ds:schemaRef ds:uri="http://schemas.microsoft.com/office/2006/metadata/properties"/>
    <ds:schemaRef ds:uri="http://purl.org/dc/dcmitype/"/>
    <ds:schemaRef ds:uri="http://www.w3.org/XML/1998/namespace"/>
    <ds:schemaRef ds:uri="c610f674-3d6b-4d43-a5a3-bead2319c8fe"/>
    <ds:schemaRef ds:uri="http://purl.org/dc/terms/"/>
    <ds:schemaRef ds:uri="http://schemas.microsoft.com/office/infopath/2007/PartnerControls"/>
    <ds:schemaRef ds:uri="http://schemas.microsoft.com/office/2006/documentManagement/types"/>
    <ds:schemaRef ds:uri="http://schemas.openxmlformats.org/package/2006/metadata/core-properties"/>
    <ds:schemaRef ds:uri="5c4444ef-3215-4925-b4a1-cb70807c16b0"/>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62640</TotalTime>
  <Words>667</Words>
  <Application>Microsoft Office PowerPoint</Application>
  <PresentationFormat>A4 Paper (210x297 mm)</PresentationFormat>
  <Paragraphs>55</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Century Gothic</vt:lpstr>
      <vt:lpstr>Office Theme</vt:lpstr>
      <vt:lpstr>Year 3 Curriculum Letter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Head Teacher</dc:creator>
  <cp:lastModifiedBy>Jo Davis</cp:lastModifiedBy>
  <cp:revision>180</cp:revision>
  <cp:lastPrinted>2026-09-09T10:44:11Z</cp:lastPrinted>
  <dcterms:created xsi:type="dcterms:W3CDTF">2020-03-24T13:38:36Z</dcterms:created>
  <dcterms:modified xsi:type="dcterms:W3CDTF">2026-09-09T10:44:21Z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2020-03-13T00:00:00Z</vt:filetime>
  </property>
  <property fmtid="{D5CDD505-2E9C-101B-9397-08002B2CF9AE}" pid="3" name="Creator">
    <vt:lpwstr>Microsoft® PowerPoint® 2016</vt:lpwstr>
  </property>
  <property fmtid="{D5CDD505-2E9C-101B-9397-08002B2CF9AE}" pid="4" name="LastSaved">
    <vt:filetime>2020-03-24T00:00:00Z</vt:filetime>
  </property>
  <property fmtid="{D5CDD505-2E9C-101B-9397-08002B2CF9AE}" pid="5" name="ContentTypeId">
    <vt:lpwstr>0x010100080E64EC8278244587B9230CFF159055</vt:lpwstr>
  </property>
  <property fmtid="{D5CDD505-2E9C-101B-9397-08002B2CF9AE}" pid="6" name="MediaServiceImageTags">
    <vt:lpwstr/>
  </property>
</Properties>
</file>