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
  </p:notesMasterIdLst>
  <p:sldIdLst>
    <p:sldId id="256" r:id="rId5"/>
  </p:sldIdLst>
  <p:sldSz cx="6858000" cy="9906000" type="A4"/>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3A2EA61-3191-414A-BDB4-D5B77D108AD5}" v="294" dt="2026-09-07T20:00:45.740"/>
    <p1510:client id="{F867EA8F-2BAC-AA83-F5D3-C2216713B16D}" v="114" dt="2026-09-07T19:44:44.564"/>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72"/>
  </p:normalViewPr>
  <p:slideViewPr>
    <p:cSldViewPr snapToGrid="0">
      <p:cViewPr varScale="1">
        <p:scale>
          <a:sx n="47" d="100"/>
          <a:sy n="47" d="100"/>
        </p:scale>
        <p:origin x="2526" y="60"/>
      </p:cViewPr>
      <p:guideLst>
        <p:guide orient="horz" pos="288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5/10/relationships/revisionInfo" Target="revisionInfo.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792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7923"/>
          </a:xfrm>
          <a:prstGeom prst="rect">
            <a:avLst/>
          </a:prstGeom>
        </p:spPr>
        <p:txBody>
          <a:bodyPr vert="horz" lIns="91440" tIns="45720" rIns="91440" bIns="45720" rtlCol="0"/>
          <a:lstStyle>
            <a:lvl1pPr algn="r">
              <a:defRPr sz="1200"/>
            </a:lvl1pPr>
          </a:lstStyle>
          <a:p>
            <a:fld id="{C5AC24C5-00C0-4922-A221-0F45092469F6}" type="datetimeFigureOut">
              <a:rPr lang="en-GB" smtClean="0"/>
              <a:t>09/09/2026</a:t>
            </a:fld>
            <a:endParaRPr lang="en-GB"/>
          </a:p>
        </p:txBody>
      </p:sp>
      <p:sp>
        <p:nvSpPr>
          <p:cNvPr id="4" name="Slide Image Placeholder 3"/>
          <p:cNvSpPr>
            <a:spLocks noGrp="1" noRot="1" noChangeAspect="1"/>
          </p:cNvSpPr>
          <p:nvPr>
            <p:ph type="sldImg" idx="2"/>
          </p:nvPr>
        </p:nvSpPr>
        <p:spPr>
          <a:xfrm>
            <a:off x="2239963" y="1241425"/>
            <a:ext cx="2317750"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6"/>
            <a:ext cx="5438140" cy="390861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716"/>
            <a:ext cx="2945659" cy="49792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716"/>
            <a:ext cx="2945659" cy="497922"/>
          </a:xfrm>
          <a:prstGeom prst="rect">
            <a:avLst/>
          </a:prstGeom>
        </p:spPr>
        <p:txBody>
          <a:bodyPr vert="horz" lIns="91440" tIns="45720" rIns="91440" bIns="45720" rtlCol="0" anchor="b"/>
          <a:lstStyle>
            <a:lvl1pPr algn="r">
              <a:defRPr sz="1200"/>
            </a:lvl1pPr>
          </a:lstStyle>
          <a:p>
            <a:fld id="{FA174BEE-5EB3-4B18-8C7B-5E810F92EDF6}" type="slidenum">
              <a:rPr lang="en-GB" smtClean="0"/>
              <a:t>‹#›</a:t>
            </a:fld>
            <a:endParaRPr lang="en-GB"/>
          </a:p>
        </p:txBody>
      </p:sp>
    </p:spTree>
    <p:extLst>
      <p:ext uri="{BB962C8B-B14F-4D97-AF65-F5344CB8AC3E}">
        <p14:creationId xmlns:p14="http://schemas.microsoft.com/office/powerpoint/2010/main" val="1793113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14350" y="3070860"/>
            <a:ext cx="5829300" cy="369332"/>
          </a:xfrm>
          <a:prstGeom prst="rect">
            <a:avLst/>
          </a:prstGeom>
        </p:spPr>
        <p:txBody>
          <a:bodyPr wrap="square" lIns="0" tIns="0" rIns="0" bIns="0">
            <a:spAutoFit/>
          </a:bodyPr>
          <a:lstStyle>
            <a:lvl1pPr>
              <a:defRPr b="0" i="0">
                <a:latin typeface="Sassoon Primary" pitchFamily="2" charset="77"/>
              </a:defRPr>
            </a:lvl1pPr>
          </a:lstStyle>
          <a:p>
            <a:endParaRPr/>
          </a:p>
        </p:txBody>
      </p:sp>
      <p:sp>
        <p:nvSpPr>
          <p:cNvPr id="3" name="Holder 3"/>
          <p:cNvSpPr>
            <a:spLocks noGrp="1"/>
          </p:cNvSpPr>
          <p:nvPr>
            <p:ph type="subTitle" idx="4"/>
          </p:nvPr>
        </p:nvSpPr>
        <p:spPr>
          <a:xfrm>
            <a:off x="1028700" y="5547360"/>
            <a:ext cx="4800600" cy="2476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9/9/2026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u="heavy">
                <a:solidFill>
                  <a:srgbClr val="C00000"/>
                </a:solidFill>
                <a:latin typeface="Sassoon Primary" pitchFamily="2" charset="77"/>
                <a:cs typeface="Sassoon Primary" pitchFamily="2" charset="77"/>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9/9/2026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u="heavy">
                <a:solidFill>
                  <a:srgbClr val="C00000"/>
                </a:solidFill>
                <a:latin typeface="Sassoon Primary" pitchFamily="2" charset="77"/>
                <a:cs typeface="Sassoon Primary" pitchFamily="2" charset="77"/>
              </a:defRPr>
            </a:lvl1pPr>
          </a:lstStyle>
          <a:p>
            <a:endParaRPr/>
          </a:p>
        </p:txBody>
      </p:sp>
      <p:sp>
        <p:nvSpPr>
          <p:cNvPr id="3" name="Holder 3"/>
          <p:cNvSpPr>
            <a:spLocks noGrp="1"/>
          </p:cNvSpPr>
          <p:nvPr>
            <p:ph sz="half" idx="2"/>
          </p:nvPr>
        </p:nvSpPr>
        <p:spPr>
          <a:xfrm>
            <a:off x="342900" y="2278380"/>
            <a:ext cx="2983230" cy="653796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531870" y="2278380"/>
            <a:ext cx="2983230" cy="653796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9/9/2026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u="heavy">
                <a:solidFill>
                  <a:srgbClr val="C00000"/>
                </a:solidFill>
                <a:latin typeface="Sassoon Primary" pitchFamily="2" charset="77"/>
                <a:cs typeface="Sassoon Primary" pitchFamily="2" charset="77"/>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9/9/2026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9/9/2026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95250" y="67818"/>
            <a:ext cx="6669405" cy="9772015"/>
          </a:xfrm>
          <a:custGeom>
            <a:avLst/>
            <a:gdLst/>
            <a:ahLst/>
            <a:cxnLst/>
            <a:rect l="l" t="t" r="r" b="b"/>
            <a:pathLst>
              <a:path w="6669405" h="9772015">
                <a:moveTo>
                  <a:pt x="0" y="9771888"/>
                </a:moveTo>
                <a:lnTo>
                  <a:pt x="6669024" y="9771888"/>
                </a:lnTo>
                <a:lnTo>
                  <a:pt x="6669024" y="0"/>
                </a:lnTo>
                <a:lnTo>
                  <a:pt x="0" y="0"/>
                </a:lnTo>
                <a:lnTo>
                  <a:pt x="0" y="9771888"/>
                </a:lnTo>
                <a:close/>
              </a:path>
            </a:pathLst>
          </a:custGeom>
          <a:ln w="38100">
            <a:solidFill>
              <a:srgbClr val="C00000"/>
            </a:solidFill>
          </a:ln>
        </p:spPr>
        <p:txBody>
          <a:bodyPr wrap="square" lIns="0" tIns="0" rIns="0" bIns="0" rtlCol="0"/>
          <a:lstStyle/>
          <a:p>
            <a:endParaRPr/>
          </a:p>
        </p:txBody>
      </p:sp>
      <p:sp>
        <p:nvSpPr>
          <p:cNvPr id="2" name="Holder 2"/>
          <p:cNvSpPr>
            <a:spLocks noGrp="1"/>
          </p:cNvSpPr>
          <p:nvPr>
            <p:ph type="title"/>
          </p:nvPr>
        </p:nvSpPr>
        <p:spPr>
          <a:xfrm>
            <a:off x="285699" y="164718"/>
            <a:ext cx="6286601" cy="369332"/>
          </a:xfrm>
          <a:prstGeom prst="rect">
            <a:avLst/>
          </a:prstGeom>
        </p:spPr>
        <p:txBody>
          <a:bodyPr wrap="square" lIns="0" tIns="0" rIns="0" bIns="0">
            <a:spAutoFit/>
          </a:bodyPr>
          <a:lstStyle>
            <a:lvl1pPr>
              <a:defRPr sz="2400" b="1" i="0" u="heavy">
                <a:solidFill>
                  <a:srgbClr val="C00000"/>
                </a:solidFill>
                <a:latin typeface="Century Gothic"/>
                <a:cs typeface="Century Gothic"/>
              </a:defRPr>
            </a:lvl1pPr>
          </a:lstStyle>
          <a:p>
            <a:endParaRPr/>
          </a:p>
        </p:txBody>
      </p:sp>
      <p:sp>
        <p:nvSpPr>
          <p:cNvPr id="3" name="Holder 3"/>
          <p:cNvSpPr>
            <a:spLocks noGrp="1"/>
          </p:cNvSpPr>
          <p:nvPr>
            <p:ph type="body" idx="1"/>
          </p:nvPr>
        </p:nvSpPr>
        <p:spPr>
          <a:xfrm>
            <a:off x="238925" y="4054983"/>
            <a:ext cx="6380149" cy="3101975"/>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2331720" y="9212580"/>
            <a:ext cx="2194560" cy="4953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42900" y="9212580"/>
            <a:ext cx="1577340" cy="4953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9/9/2026</a:t>
            </a:fld>
            <a:endParaRPr lang="en-US"/>
          </a:p>
        </p:txBody>
      </p:sp>
      <p:sp>
        <p:nvSpPr>
          <p:cNvPr id="6" name="Holder 6"/>
          <p:cNvSpPr>
            <a:spLocks noGrp="1"/>
          </p:cNvSpPr>
          <p:nvPr>
            <p:ph type="sldNum" sz="quarter" idx="7"/>
          </p:nvPr>
        </p:nvSpPr>
        <p:spPr>
          <a:xfrm>
            <a:off x="4937760" y="9212580"/>
            <a:ext cx="1577340" cy="4953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b="0" i="0">
          <a:latin typeface="Sassoon Primary" pitchFamily="2" charset="77"/>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3" name="Table 12"/>
          <p:cNvGraphicFramePr>
            <a:graphicFrameLocks noGrp="1"/>
          </p:cNvGraphicFramePr>
          <p:nvPr>
            <p:extLst>
              <p:ext uri="{D42A27DB-BD31-4B8C-83A1-F6EECF244321}">
                <p14:modId xmlns:p14="http://schemas.microsoft.com/office/powerpoint/2010/main" val="2831955858"/>
              </p:ext>
            </p:extLst>
          </p:nvPr>
        </p:nvGraphicFramePr>
        <p:xfrm>
          <a:off x="229054" y="786799"/>
          <a:ext cx="5538104" cy="1691640"/>
        </p:xfrm>
        <a:graphic>
          <a:graphicData uri="http://schemas.openxmlformats.org/drawingml/2006/table">
            <a:tbl>
              <a:tblPr firstRow="1" bandRow="1">
                <a:tableStyleId>{5C22544A-7EE6-4342-B048-85BDC9FD1C3A}</a:tableStyleId>
              </a:tblPr>
              <a:tblGrid>
                <a:gridCol w="5538104">
                  <a:extLst>
                    <a:ext uri="{9D8B030D-6E8A-4147-A177-3AD203B41FA5}">
                      <a16:colId xmlns:a16="http://schemas.microsoft.com/office/drawing/2014/main" val="20000"/>
                    </a:ext>
                  </a:extLst>
                </a:gridCol>
              </a:tblGrid>
              <a:tr h="275114">
                <a:tc>
                  <a:txBody>
                    <a:bodyPr/>
                    <a:lstStyle/>
                    <a:p>
                      <a:pPr algn="ctr"/>
                      <a:r>
                        <a:rPr lang="en-GB" sz="1400" b="1">
                          <a:latin typeface="Sassoon Primary" pitchFamily="2" charset="77"/>
                        </a:rPr>
                        <a:t>Welcome</a:t>
                      </a:r>
                      <a:endParaRPr lang="en-GB" sz="1300" b="1">
                        <a:latin typeface="Sassoon Primary" pitchFamily="2" charset="77"/>
                      </a:endParaRPr>
                    </a:p>
                  </a:txBody>
                  <a:tcPr>
                    <a:solidFill>
                      <a:srgbClr val="C00000"/>
                    </a:solidFill>
                  </a:tcPr>
                </a:tc>
                <a:extLst>
                  <a:ext uri="{0D108BD9-81ED-4DB2-BD59-A6C34878D82A}">
                    <a16:rowId xmlns:a16="http://schemas.microsoft.com/office/drawing/2014/main" val="10000"/>
                  </a:ext>
                </a:extLst>
              </a:tr>
              <a:tr h="1017172">
                <a:tc>
                  <a:txBody>
                    <a:bodyPr/>
                    <a:lstStyle/>
                    <a:p>
                      <a:pPr algn="just"/>
                      <a:r>
                        <a:rPr kumimoji="0" lang="en-GB" sz="900" b="0" i="0" u="none" strike="noStrike" kern="0" cap="none" spc="-5" normalizeH="0" baseline="0" noProof="0">
                          <a:ln>
                            <a:noFill/>
                          </a:ln>
                          <a:solidFill>
                            <a:prstClr val="black"/>
                          </a:solidFill>
                          <a:effectLst/>
                          <a:uLnTx/>
                          <a:uFillTx/>
                          <a:latin typeface="Sassoon Primary"/>
                          <a:ea typeface="+mn-ea"/>
                          <a:cs typeface="Century Gothic"/>
                        </a:rPr>
                        <a:t>It has been our pleasure to welcome your child back to school this week! The children have settled into the new routines and have made an incredible start to the year. We are all looking forward to a very successful and excting year together.</a:t>
                      </a:r>
                      <a:endParaRPr kumimoji="0" lang="en-GB" sz="400" b="0" i="0" u="none" strike="noStrike" kern="0" cap="none" spc="-5" normalizeH="0" baseline="0" noProof="0">
                        <a:ln>
                          <a:noFill/>
                        </a:ln>
                        <a:solidFill>
                          <a:prstClr val="black"/>
                        </a:solidFill>
                        <a:effectLst/>
                        <a:uLnTx/>
                        <a:uFillTx/>
                        <a:latin typeface="Sassoon Primary"/>
                        <a:ea typeface="+mn-ea"/>
                        <a:cs typeface="Century Gothic"/>
                      </a:endParaRPr>
                    </a:p>
                    <a:p>
                      <a:pPr algn="just"/>
                      <a:r>
                        <a:rPr kumimoji="0" lang="en-GB" sz="900" b="0" i="0" u="none" strike="noStrike" kern="0" cap="none" spc="-5" normalizeH="0" baseline="0" noProof="0">
                          <a:ln>
                            <a:noFill/>
                          </a:ln>
                          <a:solidFill>
                            <a:prstClr val="black"/>
                          </a:solidFill>
                          <a:effectLst/>
                          <a:uLnTx/>
                          <a:uFillTx/>
                          <a:latin typeface="Sassoon Primary" pitchFamily="2" charset="77"/>
                          <a:ea typeface="+mn-ea"/>
                          <a:cs typeface="Century Gothic"/>
                        </a:rPr>
                        <a:t>This letter aims to give you an overview of what to expect from the Autumn term, including details of the curriculum and ways to help and support your child at home.</a:t>
                      </a:r>
                    </a:p>
                    <a:p>
                      <a:pPr algn="just"/>
                      <a:endParaRPr kumimoji="0" lang="en-GB" sz="400" b="0" i="0" u="none" strike="noStrike" kern="0" cap="none" spc="-5" normalizeH="0" baseline="0" noProof="0">
                        <a:ln>
                          <a:noFill/>
                        </a:ln>
                        <a:solidFill>
                          <a:prstClr val="black"/>
                        </a:solidFill>
                        <a:effectLst/>
                        <a:uLnTx/>
                        <a:uFillTx/>
                        <a:latin typeface="Sassoon Primary" pitchFamily="2" charset="77"/>
                        <a:ea typeface="+mn-ea"/>
                        <a:cs typeface="Century Gothic"/>
                      </a:endParaRPr>
                    </a:p>
                    <a:p>
                      <a:pPr lvl="0" algn="just">
                        <a:buNone/>
                      </a:pPr>
                      <a:r>
                        <a:rPr lang="en-GB" sz="900" b="1" i="0" u="none" strike="noStrike" kern="0" cap="none" spc="-5" normalizeH="0" baseline="0" noProof="0">
                          <a:ln>
                            <a:noFill/>
                          </a:ln>
                          <a:effectLst/>
                          <a:uLnTx/>
                          <a:uFillTx/>
                          <a:latin typeface="Sassoon Primary" pitchFamily="2" charset="77"/>
                        </a:rPr>
                        <a:t>Year 5 team:</a:t>
                      </a:r>
                      <a:endParaRPr lang="en-GB">
                        <a:latin typeface="Sassoon Primary" pitchFamily="2" charset="77"/>
                      </a:endParaRPr>
                    </a:p>
                    <a:p>
                      <a:pPr lvl="0" algn="just">
                        <a:buNone/>
                      </a:pPr>
                      <a:r>
                        <a:rPr kumimoji="0" lang="en-GB" sz="900" b="0" i="0" u="none" strike="noStrike" kern="0" cap="none" spc="-5" normalizeH="0" baseline="0" noProof="0">
                          <a:ln>
                            <a:noFill/>
                          </a:ln>
                          <a:effectLst/>
                          <a:uLnTx/>
                          <a:uFillTx/>
                          <a:latin typeface="Sassoon Primary"/>
                          <a:ea typeface="+mn-ea"/>
                          <a:cs typeface="Century Gothic"/>
                        </a:rPr>
                        <a:t>Teachers: </a:t>
                      </a:r>
                      <a:r>
                        <a:rPr lang="en-GB" sz="900" b="0" i="0" u="none" strike="noStrike" kern="0" cap="none" spc="-5" normalizeH="0" baseline="0" noProof="0">
                          <a:ln>
                            <a:noFill/>
                          </a:ln>
                          <a:effectLst/>
                          <a:uLnTx/>
                          <a:uFillTx/>
                          <a:latin typeface="Sassoon Primary"/>
                          <a:ea typeface="+mn-ea"/>
                          <a:cs typeface="Century Gothic"/>
                        </a:rPr>
                        <a:t>Mrs Walsh </a:t>
                      </a:r>
                      <a:r>
                        <a:rPr kumimoji="0" lang="en-GB" sz="900" b="0" i="0" u="none" strike="noStrike" kern="0" cap="none" spc="-5" normalizeH="0" baseline="0" noProof="0">
                          <a:ln>
                            <a:noFill/>
                          </a:ln>
                          <a:effectLst/>
                          <a:uLnTx/>
                          <a:uFillTx/>
                          <a:latin typeface="Sassoon Primary"/>
                          <a:ea typeface="+mn-ea"/>
                          <a:cs typeface="Century Gothic"/>
                        </a:rPr>
                        <a:t>(Year Leader), </a:t>
                      </a:r>
                      <a:r>
                        <a:rPr lang="en-GB" sz="900" b="0" i="0" u="none" strike="noStrike" kern="0" cap="none" spc="-5" normalizeH="0" baseline="0" noProof="0">
                          <a:ln>
                            <a:noFill/>
                          </a:ln>
                          <a:effectLst/>
                          <a:uLnTx/>
                          <a:uFillTx/>
                          <a:latin typeface="Sassoon Primary"/>
                          <a:ea typeface="+mn-ea"/>
                          <a:cs typeface="Century Gothic"/>
                        </a:rPr>
                        <a:t>Miss </a:t>
                      </a:r>
                      <a:r>
                        <a:rPr lang="en-GB" sz="900" b="0" i="0" u="none" strike="noStrike" kern="0" cap="none" spc="-5" normalizeH="0" baseline="0" noProof="0" err="1">
                          <a:ln>
                            <a:noFill/>
                          </a:ln>
                          <a:effectLst/>
                          <a:uLnTx/>
                          <a:uFillTx/>
                          <a:latin typeface="Sassoon Primary"/>
                          <a:ea typeface="+mn-ea"/>
                          <a:cs typeface="Century Gothic"/>
                        </a:rPr>
                        <a:t>Wherly</a:t>
                      </a:r>
                      <a:r>
                        <a:rPr lang="en-GB" sz="900" b="0" i="0" u="none" strike="noStrike" kern="0" cap="none" spc="-5" normalizeH="0" baseline="0" noProof="0">
                          <a:ln>
                            <a:noFill/>
                          </a:ln>
                          <a:effectLst/>
                          <a:uLnTx/>
                          <a:uFillTx/>
                          <a:latin typeface="Sassoon Primary"/>
                          <a:ea typeface="+mn-ea"/>
                          <a:cs typeface="Century Gothic"/>
                        </a:rPr>
                        <a:t>, Mrs Holland </a:t>
                      </a:r>
                      <a:r>
                        <a:rPr kumimoji="0" lang="en-GB" sz="900" b="0" i="0" u="none" strike="noStrike" kern="0" cap="none" spc="-5" normalizeH="0" baseline="0" noProof="0">
                          <a:ln>
                            <a:noFill/>
                          </a:ln>
                          <a:effectLst/>
                          <a:uLnTx/>
                          <a:uFillTx/>
                          <a:latin typeface="Sassoon Primary"/>
                          <a:ea typeface="+mn-ea"/>
                          <a:cs typeface="Century Gothic"/>
                        </a:rPr>
                        <a:t>and Mr Warren</a:t>
                      </a:r>
                      <a:r>
                        <a:rPr lang="en-GB" sz="900" b="0" i="0" u="none" strike="noStrike" kern="0" cap="none" spc="-5" normalizeH="0" baseline="0" noProof="0">
                          <a:ln>
                            <a:noFill/>
                          </a:ln>
                          <a:effectLst/>
                          <a:uLnTx/>
                          <a:uFillTx/>
                          <a:latin typeface="Sassoon Primary"/>
                          <a:ea typeface="+mn-ea"/>
                          <a:cs typeface="Century Gothic"/>
                        </a:rPr>
                        <a:t>  </a:t>
                      </a:r>
                    </a:p>
                    <a:p>
                      <a:pPr lvl="0" algn="just">
                        <a:buNone/>
                      </a:pPr>
                      <a:r>
                        <a:rPr kumimoji="0" lang="en-GB" sz="900" b="0" i="0" u="none" strike="noStrike" kern="0" cap="none" spc="-5" normalizeH="0" baseline="0" noProof="0">
                          <a:ln>
                            <a:noFill/>
                          </a:ln>
                          <a:effectLst/>
                          <a:uLnTx/>
                          <a:uFillTx/>
                          <a:latin typeface="Sassoon Primary"/>
                          <a:ea typeface="+mn-ea"/>
                          <a:cs typeface="Century Gothic"/>
                        </a:rPr>
                        <a:t>Support: </a:t>
                      </a:r>
                      <a:r>
                        <a:rPr lang="en-GB" sz="900" b="0" i="0" u="none" strike="noStrike" kern="0" cap="none" spc="-5" normalizeH="0" baseline="0" noProof="0">
                          <a:ln>
                            <a:noFill/>
                          </a:ln>
                          <a:effectLst/>
                          <a:uLnTx/>
                          <a:uFillTx/>
                          <a:latin typeface="Sassoon Primary"/>
                          <a:ea typeface="+mn-ea"/>
                          <a:cs typeface="Century Gothic"/>
                        </a:rPr>
                        <a:t>Miss Dacey, Ms Ali and Miss Parnell.  </a:t>
                      </a:r>
                      <a:endParaRPr kumimoji="0" lang="en-GB">
                        <a:latin typeface="Sassoon Primary"/>
                      </a:endParaRPr>
                    </a:p>
                    <a:p>
                      <a:pPr algn="just"/>
                      <a:endParaRPr kumimoji="0" lang="en-GB" sz="900" b="0" i="0" u="none" strike="noStrike" kern="0" cap="none" spc="-5" normalizeH="0" baseline="0" noProof="0">
                        <a:ln>
                          <a:noFill/>
                        </a:ln>
                        <a:effectLst/>
                        <a:uLnTx/>
                        <a:uFillTx/>
                        <a:latin typeface="Sassoon Primary" pitchFamily="2" charset="77"/>
                        <a:ea typeface="+mn-ea"/>
                        <a:cs typeface="Century Gothic"/>
                      </a:endParaRPr>
                    </a:p>
                  </a:txBody>
                  <a:tcPr>
                    <a:noFill/>
                  </a:tcPr>
                </a:tc>
                <a:extLst>
                  <a:ext uri="{0D108BD9-81ED-4DB2-BD59-A6C34878D82A}">
                    <a16:rowId xmlns:a16="http://schemas.microsoft.com/office/drawing/2014/main" val="10001"/>
                  </a:ext>
                </a:extLst>
              </a:tr>
            </a:tbl>
          </a:graphicData>
        </a:graphic>
      </p:graphicFrame>
      <p:sp>
        <p:nvSpPr>
          <p:cNvPr id="2" name="object 2"/>
          <p:cNvSpPr txBox="1">
            <a:spLocks noGrp="1"/>
          </p:cNvSpPr>
          <p:nvPr>
            <p:ph type="title"/>
          </p:nvPr>
        </p:nvSpPr>
        <p:spPr>
          <a:xfrm>
            <a:off x="275640" y="164718"/>
            <a:ext cx="3781425" cy="391160"/>
          </a:xfrm>
          <a:prstGeom prst="rect">
            <a:avLst/>
          </a:prstGeom>
        </p:spPr>
        <p:txBody>
          <a:bodyPr vert="horz" wrap="square" lIns="0" tIns="12700" rIns="0" bIns="0" rtlCol="0">
            <a:spAutoFit/>
          </a:bodyPr>
          <a:lstStyle/>
          <a:p>
            <a:pPr marL="12700">
              <a:lnSpc>
                <a:spcPct val="100000"/>
              </a:lnSpc>
              <a:spcBef>
                <a:spcPts val="100"/>
              </a:spcBef>
            </a:pPr>
            <a:r>
              <a:rPr lang="en-GB">
                <a:latin typeface="Sassoon Primary" pitchFamily="2" charset="77"/>
              </a:rPr>
              <a:t>Year 5 Curriculum Letter</a:t>
            </a:r>
            <a:endParaRPr>
              <a:latin typeface="Sassoon Primary" pitchFamily="2" charset="77"/>
            </a:endParaRPr>
          </a:p>
        </p:txBody>
      </p:sp>
      <p:sp>
        <p:nvSpPr>
          <p:cNvPr id="3" name="object 3"/>
          <p:cNvSpPr/>
          <p:nvPr/>
        </p:nvSpPr>
        <p:spPr>
          <a:xfrm>
            <a:off x="94298" y="66993"/>
            <a:ext cx="6669405" cy="9772015"/>
          </a:xfrm>
          <a:custGeom>
            <a:avLst/>
            <a:gdLst/>
            <a:ahLst/>
            <a:cxnLst/>
            <a:rect l="l" t="t" r="r" b="b"/>
            <a:pathLst>
              <a:path w="6669405" h="9772015">
                <a:moveTo>
                  <a:pt x="0" y="9771888"/>
                </a:moveTo>
                <a:lnTo>
                  <a:pt x="6669024" y="9771888"/>
                </a:lnTo>
                <a:lnTo>
                  <a:pt x="6669024" y="0"/>
                </a:lnTo>
                <a:lnTo>
                  <a:pt x="0" y="0"/>
                </a:lnTo>
                <a:lnTo>
                  <a:pt x="0" y="9771888"/>
                </a:lnTo>
                <a:close/>
              </a:path>
            </a:pathLst>
          </a:custGeom>
          <a:ln w="38100">
            <a:solidFill>
              <a:srgbClr val="C00000"/>
            </a:solidFill>
          </a:ln>
        </p:spPr>
        <p:txBody>
          <a:bodyPr wrap="square" lIns="0" tIns="0" rIns="0" bIns="0" rtlCol="0"/>
          <a:lstStyle/>
          <a:p>
            <a:endParaRPr/>
          </a:p>
        </p:txBody>
      </p:sp>
      <p:sp>
        <p:nvSpPr>
          <p:cNvPr id="4" name="object 4"/>
          <p:cNvSpPr/>
          <p:nvPr/>
        </p:nvSpPr>
        <p:spPr>
          <a:xfrm>
            <a:off x="264438" y="626861"/>
            <a:ext cx="5379078" cy="134001"/>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5890110" y="211836"/>
            <a:ext cx="725973" cy="1520952"/>
          </a:xfrm>
          <a:prstGeom prst="rect">
            <a:avLst/>
          </a:prstGeom>
          <a:blipFill>
            <a:blip r:embed="rId3" cstate="print"/>
            <a:stretch>
              <a:fillRect/>
            </a:stretch>
          </a:blipFill>
        </p:spPr>
        <p:txBody>
          <a:bodyPr wrap="square" lIns="0" tIns="0" rIns="0" bIns="0" rtlCol="0"/>
          <a:lstStyle/>
          <a:p>
            <a:endParaRPr/>
          </a:p>
        </p:txBody>
      </p:sp>
      <p:sp>
        <p:nvSpPr>
          <p:cNvPr id="6" name="object 6"/>
          <p:cNvSpPr txBox="1"/>
          <p:nvPr/>
        </p:nvSpPr>
        <p:spPr>
          <a:xfrm>
            <a:off x="4022355" y="341766"/>
            <a:ext cx="1701085" cy="175048"/>
          </a:xfrm>
          <a:prstGeom prst="rect">
            <a:avLst/>
          </a:prstGeom>
        </p:spPr>
        <p:txBody>
          <a:bodyPr vert="horz" wrap="square" lIns="0" tIns="13335" rIns="0" bIns="0" rtlCol="0">
            <a:spAutoFit/>
          </a:bodyPr>
          <a:lstStyle/>
          <a:p>
            <a:pPr algn="ctr">
              <a:lnSpc>
                <a:spcPct val="100000"/>
              </a:lnSpc>
              <a:spcBef>
                <a:spcPts val="105"/>
              </a:spcBef>
            </a:pPr>
            <a:r>
              <a:rPr lang="en-GB" sz="1050">
                <a:solidFill>
                  <a:srgbClr val="C00000"/>
                </a:solidFill>
                <a:latin typeface="Sassoon Primary" pitchFamily="2" charset="77"/>
                <a:cs typeface="Century Gothic"/>
              </a:rPr>
              <a:t>Autumn Term</a:t>
            </a:r>
            <a:r>
              <a:rPr lang="en-GB" sz="1050">
                <a:latin typeface="Sassoon Primary" pitchFamily="2" charset="77"/>
                <a:cs typeface="Century Gothic"/>
              </a:rPr>
              <a:t> – </a:t>
            </a:r>
            <a:r>
              <a:rPr lang="en-GB" sz="1000" spc="-10">
                <a:latin typeface="Sassoon Primary" pitchFamily="2" charset="77"/>
                <a:cs typeface="Century Gothic"/>
              </a:rPr>
              <a:t>2026/2027</a:t>
            </a:r>
            <a:endParaRPr sz="1000">
              <a:latin typeface="Sassoon Primary" pitchFamily="2" charset="77"/>
              <a:cs typeface="Century Gothic"/>
            </a:endParaRPr>
          </a:p>
        </p:txBody>
      </p:sp>
      <p:graphicFrame>
        <p:nvGraphicFramePr>
          <p:cNvPr id="14" name="Table 13"/>
          <p:cNvGraphicFramePr>
            <a:graphicFrameLocks noGrp="1"/>
          </p:cNvGraphicFramePr>
          <p:nvPr>
            <p:extLst>
              <p:ext uri="{D42A27DB-BD31-4B8C-83A1-F6EECF244321}">
                <p14:modId xmlns:p14="http://schemas.microsoft.com/office/powerpoint/2010/main" val="2774303495"/>
              </p:ext>
            </p:extLst>
          </p:nvPr>
        </p:nvGraphicFramePr>
        <p:xfrm>
          <a:off x="3503222" y="2293488"/>
          <a:ext cx="3096000" cy="2820392"/>
        </p:xfrm>
        <a:graphic>
          <a:graphicData uri="http://schemas.openxmlformats.org/drawingml/2006/table">
            <a:tbl>
              <a:tblPr firstRow="1" bandRow="1">
                <a:tableStyleId>{5C22544A-7EE6-4342-B048-85BDC9FD1C3A}</a:tableStyleId>
              </a:tblPr>
              <a:tblGrid>
                <a:gridCol w="3096000">
                  <a:extLst>
                    <a:ext uri="{9D8B030D-6E8A-4147-A177-3AD203B41FA5}">
                      <a16:colId xmlns:a16="http://schemas.microsoft.com/office/drawing/2014/main" val="20000"/>
                    </a:ext>
                  </a:extLst>
                </a:gridCol>
              </a:tblGrid>
              <a:tr h="351512">
                <a:tc>
                  <a:txBody>
                    <a:bodyPr/>
                    <a:lstStyle/>
                    <a:p>
                      <a:pPr algn="ctr"/>
                      <a:r>
                        <a:rPr lang="en-GB" sz="1400" b="0" i="0">
                          <a:latin typeface="Sassoon Primary" pitchFamily="2" charset="77"/>
                        </a:rPr>
                        <a:t>Mathematics</a:t>
                      </a:r>
                    </a:p>
                  </a:txBody>
                  <a:tcPr>
                    <a:solidFill>
                      <a:srgbClr val="C00000"/>
                    </a:solidFill>
                  </a:tcPr>
                </a:tc>
                <a:extLst>
                  <a:ext uri="{0D108BD9-81ED-4DB2-BD59-A6C34878D82A}">
                    <a16:rowId xmlns:a16="http://schemas.microsoft.com/office/drawing/2014/main" val="10000"/>
                  </a:ext>
                </a:extLst>
              </a:tr>
              <a:tr h="2308000">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en-GB" sz="900" b="0" i="0">
                          <a:solidFill>
                            <a:schemeClr val="dk1"/>
                          </a:solidFill>
                          <a:effectLst/>
                          <a:latin typeface="Sassoon Primary" pitchFamily="2" charset="77"/>
                          <a:ea typeface="+mn-ea"/>
                          <a:cs typeface="+mn-cs"/>
                        </a:rPr>
                        <a:t>We are a</a:t>
                      </a:r>
                      <a:r>
                        <a:rPr lang="en-GB" sz="900" b="0" i="0" baseline="0">
                          <a:solidFill>
                            <a:schemeClr val="dk1"/>
                          </a:solidFill>
                          <a:effectLst/>
                          <a:latin typeface="Sassoon Primary" pitchFamily="2" charset="77"/>
                          <a:ea typeface="+mn-ea"/>
                          <a:cs typeface="+mn-cs"/>
                        </a:rPr>
                        <a:t> Maths Mastery school, and in our Maths</a:t>
                      </a:r>
                      <a:r>
                        <a:rPr lang="en-GB" sz="900" b="0" i="0">
                          <a:solidFill>
                            <a:schemeClr val="dk1"/>
                          </a:solidFill>
                          <a:effectLst/>
                          <a:latin typeface="Sassoon Primary" pitchFamily="2" charset="77"/>
                          <a:ea typeface="+mn-ea"/>
                          <a:cs typeface="+mn-cs"/>
                        </a:rPr>
                        <a:t> lessons the children will be developing their fluency, reasoning and problem solving. We will be working on numbers to 1,000,000, addition, subtraction, multiplication, division and fractions. </a:t>
                      </a:r>
                    </a:p>
                    <a:p>
                      <a:pPr marL="0" marR="0" lvl="0" indent="0" algn="just" defTabSz="914400" eaLnBrk="1" fontAlgn="auto" latinLnBrk="0" hangingPunct="1">
                        <a:lnSpc>
                          <a:spcPct val="100000"/>
                        </a:lnSpc>
                        <a:spcBef>
                          <a:spcPts val="0"/>
                        </a:spcBef>
                        <a:spcAft>
                          <a:spcPts val="0"/>
                        </a:spcAft>
                        <a:buClrTx/>
                        <a:buSzTx/>
                        <a:buFontTx/>
                        <a:buNone/>
                        <a:tabLst/>
                        <a:defRPr/>
                      </a:pPr>
                      <a:endParaRPr lang="en-GB" sz="400" b="0" i="0">
                        <a:solidFill>
                          <a:schemeClr val="dk1"/>
                        </a:solidFill>
                        <a:effectLst/>
                        <a:latin typeface="Sassoon Primary" pitchFamily="2" charset="77"/>
                        <a:ea typeface="+mn-ea"/>
                        <a:cs typeface="+mn-cs"/>
                      </a:endParaRPr>
                    </a:p>
                    <a:p>
                      <a:pPr marL="0" marR="0" lvl="0" indent="0" algn="just" defTabSz="914400" eaLnBrk="1" fontAlgn="auto" latinLnBrk="0" hangingPunct="1">
                        <a:lnSpc>
                          <a:spcPct val="100000"/>
                        </a:lnSpc>
                        <a:spcBef>
                          <a:spcPts val="0"/>
                        </a:spcBef>
                        <a:spcAft>
                          <a:spcPts val="0"/>
                        </a:spcAft>
                        <a:buClrTx/>
                        <a:buSzTx/>
                        <a:buFontTx/>
                        <a:buNone/>
                        <a:tabLst/>
                        <a:defRPr/>
                      </a:pPr>
                      <a:r>
                        <a:rPr lang="en-GB" sz="900" b="0" i="0">
                          <a:solidFill>
                            <a:schemeClr val="dk1"/>
                          </a:solidFill>
                          <a:effectLst/>
                          <a:latin typeface="Sassoon Primary" pitchFamily="2" charset="77"/>
                          <a:ea typeface="+mn-ea"/>
                          <a:cs typeface="+mn-cs"/>
                        </a:rPr>
                        <a:t>In Arithmetic lessons, the children will learn to secure their knowledge of the four number operations, they will work on securing their times tables knowledge as well as their approach to answering questions with more that one step</a:t>
                      </a:r>
                      <a:r>
                        <a:rPr lang="en-GB" sz="900" b="0" i="0" baseline="0">
                          <a:solidFill>
                            <a:schemeClr val="dk1"/>
                          </a:solidFill>
                          <a:effectLst/>
                          <a:latin typeface="Sassoon Primary" pitchFamily="2" charset="77"/>
                          <a:ea typeface="+mn-ea"/>
                          <a:cs typeface="+mn-cs"/>
                        </a:rPr>
                        <a:t>.</a:t>
                      </a:r>
                      <a:endParaRPr lang="en-GB" sz="900" b="0" i="0">
                        <a:solidFill>
                          <a:schemeClr val="dk1"/>
                        </a:solidFill>
                        <a:effectLst/>
                        <a:latin typeface="Sassoon Primary" pitchFamily="2" charset="77"/>
                        <a:ea typeface="+mn-ea"/>
                        <a:cs typeface="+mn-cs"/>
                      </a:endParaRPr>
                    </a:p>
                    <a:p>
                      <a:pPr marL="0" marR="0" lvl="0" indent="0" algn="just" defTabSz="914400" eaLnBrk="1" fontAlgn="auto" latinLnBrk="0" hangingPunct="1">
                        <a:lnSpc>
                          <a:spcPct val="100000"/>
                        </a:lnSpc>
                        <a:spcBef>
                          <a:spcPts val="0"/>
                        </a:spcBef>
                        <a:spcAft>
                          <a:spcPts val="0"/>
                        </a:spcAft>
                        <a:buClrTx/>
                        <a:buSzTx/>
                        <a:buFontTx/>
                        <a:buNone/>
                        <a:tabLst/>
                        <a:defRPr/>
                      </a:pPr>
                      <a:endParaRPr lang="en-GB" sz="400" b="0" i="0">
                        <a:solidFill>
                          <a:schemeClr val="dk1"/>
                        </a:solidFill>
                        <a:effectLst/>
                        <a:latin typeface="Sassoon Primary" pitchFamily="2" charset="77"/>
                        <a:ea typeface="+mn-ea"/>
                        <a:cs typeface="+mn-cs"/>
                      </a:endParaRPr>
                    </a:p>
                    <a:p>
                      <a:pPr marL="0" marR="0" lvl="0" indent="0" algn="just" defTabSz="914400" eaLnBrk="1" fontAlgn="auto" latinLnBrk="0" hangingPunct="1">
                        <a:lnSpc>
                          <a:spcPct val="100000"/>
                        </a:lnSpc>
                        <a:spcBef>
                          <a:spcPts val="0"/>
                        </a:spcBef>
                        <a:spcAft>
                          <a:spcPts val="0"/>
                        </a:spcAft>
                        <a:buClrTx/>
                        <a:buSzTx/>
                        <a:buFontTx/>
                        <a:buNone/>
                        <a:tabLst/>
                        <a:defRPr/>
                      </a:pPr>
                      <a:r>
                        <a:rPr lang="en-GB" sz="900" b="1" i="0">
                          <a:solidFill>
                            <a:schemeClr val="dk1"/>
                          </a:solidFill>
                          <a:effectLst/>
                          <a:latin typeface="Sassoon Primary" pitchFamily="2" charset="77"/>
                          <a:ea typeface="+mn-ea"/>
                          <a:cs typeface="+mn-cs"/>
                        </a:rPr>
                        <a:t>How can parent/carers help?</a:t>
                      </a:r>
                    </a:p>
                    <a:p>
                      <a:pPr marL="0" marR="0" lvl="0" indent="0" algn="just" defTabSz="914400" eaLnBrk="1" fontAlgn="auto" latinLnBrk="0" hangingPunct="1">
                        <a:lnSpc>
                          <a:spcPct val="100000"/>
                        </a:lnSpc>
                        <a:spcBef>
                          <a:spcPts val="0"/>
                        </a:spcBef>
                        <a:spcAft>
                          <a:spcPts val="0"/>
                        </a:spcAft>
                        <a:buClrTx/>
                        <a:buSzTx/>
                        <a:buFontTx/>
                        <a:buNone/>
                        <a:tabLst/>
                        <a:defRPr/>
                      </a:pPr>
                      <a:endParaRPr lang="en-GB" sz="400" b="0" i="0">
                        <a:solidFill>
                          <a:schemeClr val="dk1"/>
                        </a:solidFill>
                        <a:effectLst/>
                        <a:latin typeface="Sassoon Primary" pitchFamily="2" charset="77"/>
                        <a:ea typeface="+mn-ea"/>
                        <a:cs typeface="+mn-cs"/>
                      </a:endParaRPr>
                    </a:p>
                    <a:p>
                      <a:pPr marL="0" marR="0" lvl="0" indent="0" algn="just" defTabSz="914400" eaLnBrk="1" fontAlgn="auto" latinLnBrk="0" hangingPunct="1">
                        <a:lnSpc>
                          <a:spcPct val="100000"/>
                        </a:lnSpc>
                        <a:spcBef>
                          <a:spcPts val="0"/>
                        </a:spcBef>
                        <a:spcAft>
                          <a:spcPts val="0"/>
                        </a:spcAft>
                        <a:buClrTx/>
                        <a:buSzTx/>
                        <a:buFontTx/>
                        <a:buNone/>
                        <a:tabLst/>
                        <a:defRPr/>
                      </a:pPr>
                      <a:r>
                        <a:rPr lang="en-GB" sz="900" b="0" i="0">
                          <a:solidFill>
                            <a:schemeClr val="dk1"/>
                          </a:solidFill>
                          <a:effectLst/>
                          <a:latin typeface="Sassoon Primary" pitchFamily="2" charset="77"/>
                          <a:ea typeface="+mn-ea"/>
                          <a:cs typeface="+mn-cs"/>
                        </a:rPr>
                        <a:t>Please support your children to complete their maths homework and to practise their times tables. We will be encouraging all children at school to use TTRS to develop their multiplication knowledge, please encourage them to use this platform.</a:t>
                      </a:r>
                    </a:p>
                  </a:txBody>
                  <a:tcPr>
                    <a:noFill/>
                  </a:tcPr>
                </a:tc>
                <a:extLst>
                  <a:ext uri="{0D108BD9-81ED-4DB2-BD59-A6C34878D82A}">
                    <a16:rowId xmlns:a16="http://schemas.microsoft.com/office/drawing/2014/main" val="10001"/>
                  </a:ext>
                </a:extLst>
              </a:tr>
            </a:tbl>
          </a:graphicData>
        </a:graphic>
      </p:graphicFrame>
      <p:graphicFrame>
        <p:nvGraphicFramePr>
          <p:cNvPr id="15" name="Table 14"/>
          <p:cNvGraphicFramePr>
            <a:graphicFrameLocks noGrp="1"/>
          </p:cNvGraphicFramePr>
          <p:nvPr>
            <p:extLst>
              <p:ext uri="{D42A27DB-BD31-4B8C-83A1-F6EECF244321}">
                <p14:modId xmlns:p14="http://schemas.microsoft.com/office/powerpoint/2010/main" val="3422251125"/>
              </p:ext>
            </p:extLst>
          </p:nvPr>
        </p:nvGraphicFramePr>
        <p:xfrm>
          <a:off x="258778" y="2293488"/>
          <a:ext cx="3244443" cy="3034060"/>
        </p:xfrm>
        <a:graphic>
          <a:graphicData uri="http://schemas.openxmlformats.org/drawingml/2006/table">
            <a:tbl>
              <a:tblPr firstRow="1" bandRow="1">
                <a:tableStyleId>{5C22544A-7EE6-4342-B048-85BDC9FD1C3A}</a:tableStyleId>
              </a:tblPr>
              <a:tblGrid>
                <a:gridCol w="3244443">
                  <a:extLst>
                    <a:ext uri="{9D8B030D-6E8A-4147-A177-3AD203B41FA5}">
                      <a16:colId xmlns:a16="http://schemas.microsoft.com/office/drawing/2014/main" val="20000"/>
                    </a:ext>
                  </a:extLst>
                </a:gridCol>
              </a:tblGrid>
              <a:tr h="351820">
                <a:tc>
                  <a:txBody>
                    <a:bodyPr/>
                    <a:lstStyle/>
                    <a:p>
                      <a:pPr algn="ctr"/>
                      <a:r>
                        <a:rPr lang="en-GB" sz="850" b="0" i="0">
                          <a:latin typeface="Sassoon Primary" pitchFamily="2" charset="77"/>
                        </a:rPr>
                        <a:t>English</a:t>
                      </a:r>
                    </a:p>
                  </a:txBody>
                  <a:tcPr>
                    <a:solidFill>
                      <a:srgbClr val="C00000"/>
                    </a:solidFill>
                  </a:tcPr>
                </a:tc>
                <a:extLst>
                  <a:ext uri="{0D108BD9-81ED-4DB2-BD59-A6C34878D82A}">
                    <a16:rowId xmlns:a16="http://schemas.microsoft.com/office/drawing/2014/main" val="10000"/>
                  </a:ext>
                </a:extLst>
              </a:tr>
              <a:tr h="2392372">
                <a:tc>
                  <a:txBody>
                    <a:bodyPr/>
                    <a:lstStyle/>
                    <a:p>
                      <a:pPr lvl="0" algn="just">
                        <a:spcAft>
                          <a:spcPts val="0"/>
                        </a:spcAft>
                        <a:buNone/>
                      </a:pPr>
                      <a:r>
                        <a:rPr lang="en-GB" sz="850" b="0" i="0">
                          <a:effectLst/>
                          <a:latin typeface="Sassoon Primary" pitchFamily="2" charset="77"/>
                          <a:ea typeface="Calibri" panose="020F0502020204030204" pitchFamily="34" charset="0"/>
                          <a:cs typeface="Times New Roman"/>
                        </a:rPr>
                        <a:t>Our English lessons will consist of reading and writing lessons taught separately. In the Autumn term, we will be using the texts, ‘The Vanishing Trick’ by Jenni Spangler as well as, ‘Letters from the Lighthouse’ by Emma Carrol to support our reading and writing learning. </a:t>
                      </a:r>
                    </a:p>
                    <a:p>
                      <a:pPr lvl="0" algn="just">
                        <a:spcAft>
                          <a:spcPts val="0"/>
                        </a:spcAft>
                        <a:buNone/>
                      </a:pPr>
                      <a:r>
                        <a:rPr lang="en-GB" sz="850" b="0" i="0">
                          <a:effectLst/>
                          <a:latin typeface="Sassoon Primary" pitchFamily="2" charset="77"/>
                          <a:ea typeface="Calibri" panose="020F0502020204030204" pitchFamily="34" charset="0"/>
                          <a:cs typeface="Times New Roman"/>
                        </a:rPr>
                        <a:t>In reading, we will be focussing on our retrieval practice to embed what the children have learnt in year 4. We will then move on to develop our inference skills, vocabulary skills and summarising skills later in the term.</a:t>
                      </a:r>
                    </a:p>
                    <a:p>
                      <a:pPr lvl="0" algn="just">
                        <a:spcAft>
                          <a:spcPts val="0"/>
                        </a:spcAft>
                        <a:buNone/>
                      </a:pPr>
                      <a:r>
                        <a:rPr lang="en-GB" sz="850" b="0" i="0">
                          <a:effectLst/>
                          <a:latin typeface="Sassoon Primary" pitchFamily="2" charset="77"/>
                          <a:ea typeface="Calibri" panose="020F0502020204030204" pitchFamily="34" charset="0"/>
                          <a:cs typeface="Times New Roman"/>
                        </a:rPr>
                        <a:t>In writing, we will be working to write both character and setting descriptions, a persuasive letter, a narrative and a diary entry. All these text types will allow the children the opportunity to showcase their skills and develop what they already know.</a:t>
                      </a:r>
                    </a:p>
                    <a:p>
                      <a:pPr lvl="0" algn="just">
                        <a:spcAft>
                          <a:spcPts val="0"/>
                        </a:spcAft>
                        <a:buNone/>
                      </a:pPr>
                      <a:r>
                        <a:rPr lang="en-GB" sz="850" b="1" i="0">
                          <a:effectLst/>
                          <a:latin typeface="Sassoon Primary" pitchFamily="2" charset="77"/>
                          <a:ea typeface="Calibri" panose="020F0502020204030204" pitchFamily="34" charset="0"/>
                          <a:cs typeface="Times New Roman" panose="02020603050405020304" pitchFamily="18" charset="0"/>
                        </a:rPr>
                        <a:t>How can parent/carers help? </a:t>
                      </a:r>
                      <a:endParaRPr lang="en-GB" sz="850" b="0" i="0">
                        <a:effectLst/>
                        <a:latin typeface="Sassoon Primary" pitchFamily="2" charset="77"/>
                        <a:ea typeface="Calibri" panose="020F0502020204030204" pitchFamily="34" charset="0"/>
                        <a:cs typeface="Times New Roman" panose="02020603050405020304" pitchFamily="18" charset="0"/>
                      </a:endParaRPr>
                    </a:p>
                    <a:p>
                      <a:pPr algn="just">
                        <a:spcAft>
                          <a:spcPts val="0"/>
                        </a:spcAft>
                      </a:pPr>
                      <a:r>
                        <a:rPr lang="en-GB" sz="850" b="0" i="0">
                          <a:effectLst/>
                          <a:latin typeface="Sassoon Primary" pitchFamily="2" charset="77"/>
                          <a:ea typeface="Calibri" panose="020F0502020204030204" pitchFamily="34" charset="0"/>
                          <a:cs typeface="Times New Roman"/>
                        </a:rPr>
                        <a:t>Please support your child to complete their English homework and to listen to them read 5 times a week. Reading is a huge key to success in writing, the more they are exposed to reading, the more they can use the ideas from a story in their writing.</a:t>
                      </a:r>
                    </a:p>
                  </a:txBody>
                  <a:tcPr>
                    <a:noFill/>
                  </a:tcPr>
                </a:tc>
                <a:extLst>
                  <a:ext uri="{0D108BD9-81ED-4DB2-BD59-A6C34878D82A}">
                    <a16:rowId xmlns:a16="http://schemas.microsoft.com/office/drawing/2014/main" val="10001"/>
                  </a:ext>
                </a:extLst>
              </a:tr>
            </a:tbl>
          </a:graphicData>
        </a:graphic>
      </p:graphicFrame>
      <p:graphicFrame>
        <p:nvGraphicFramePr>
          <p:cNvPr id="16" name="Table 15"/>
          <p:cNvGraphicFramePr>
            <a:graphicFrameLocks noGrp="1"/>
          </p:cNvGraphicFramePr>
          <p:nvPr>
            <p:extLst>
              <p:ext uri="{D42A27DB-BD31-4B8C-83A1-F6EECF244321}">
                <p14:modId xmlns:p14="http://schemas.microsoft.com/office/powerpoint/2010/main" val="1004963256"/>
              </p:ext>
            </p:extLst>
          </p:nvPr>
        </p:nvGraphicFramePr>
        <p:xfrm>
          <a:off x="258779" y="5289358"/>
          <a:ext cx="6340443" cy="2918959"/>
        </p:xfrm>
        <a:graphic>
          <a:graphicData uri="http://schemas.openxmlformats.org/drawingml/2006/table">
            <a:tbl>
              <a:tblPr firstRow="1" bandRow="1">
                <a:tableStyleId>{5C22544A-7EE6-4342-B048-85BDC9FD1C3A}</a:tableStyleId>
              </a:tblPr>
              <a:tblGrid>
                <a:gridCol w="6340443">
                  <a:extLst>
                    <a:ext uri="{9D8B030D-6E8A-4147-A177-3AD203B41FA5}">
                      <a16:colId xmlns:a16="http://schemas.microsoft.com/office/drawing/2014/main" val="20000"/>
                    </a:ext>
                  </a:extLst>
                </a:gridCol>
              </a:tblGrid>
              <a:tr h="326141">
                <a:tc>
                  <a:txBody>
                    <a:bodyPr/>
                    <a:lstStyle/>
                    <a:p>
                      <a:pPr algn="ctr"/>
                      <a:r>
                        <a:rPr lang="en-GB" sz="1400" b="0" i="0">
                          <a:latin typeface="Sassoon Primary" pitchFamily="2" charset="77"/>
                        </a:rPr>
                        <a:t>Foundation Subjects</a:t>
                      </a:r>
                    </a:p>
                  </a:txBody>
                  <a:tcPr>
                    <a:solidFill>
                      <a:srgbClr val="C00000"/>
                    </a:solidFill>
                  </a:tcPr>
                </a:tc>
                <a:extLst>
                  <a:ext uri="{0D108BD9-81ED-4DB2-BD59-A6C34878D82A}">
                    <a16:rowId xmlns:a16="http://schemas.microsoft.com/office/drawing/2014/main" val="10000"/>
                  </a:ext>
                </a:extLst>
              </a:tr>
              <a:tr h="2592818">
                <a:tc>
                  <a:txBody>
                    <a:bodyPr/>
                    <a:lstStyle/>
                    <a:p>
                      <a:pPr marL="0" marR="0" lvl="0" indent="0" algn="just" defTabSz="914400">
                        <a:lnSpc>
                          <a:spcPct val="100000"/>
                        </a:lnSpc>
                        <a:spcBef>
                          <a:spcPts val="0"/>
                        </a:spcBef>
                        <a:spcAft>
                          <a:spcPts val="0"/>
                        </a:spcAft>
                        <a:buClrTx/>
                        <a:buSzTx/>
                        <a:buFontTx/>
                        <a:buNone/>
                        <a:tabLst/>
                        <a:defRPr/>
                      </a:pPr>
                      <a:r>
                        <a:rPr lang="en-GB" sz="900" b="1" i="0">
                          <a:solidFill>
                            <a:schemeClr val="dk1"/>
                          </a:solidFill>
                          <a:effectLst/>
                          <a:latin typeface="Sassoon Primary" pitchFamily="2" charset="77"/>
                          <a:ea typeface="+mn-ea"/>
                          <a:cs typeface="+mn-cs"/>
                        </a:rPr>
                        <a:t>Geography</a:t>
                      </a:r>
                      <a:r>
                        <a:rPr lang="en-GB" sz="900" b="0" i="0">
                          <a:solidFill>
                            <a:schemeClr val="dk1"/>
                          </a:solidFill>
                          <a:effectLst/>
                          <a:latin typeface="Sassoon Primary" pitchFamily="2" charset="77"/>
                          <a:ea typeface="+mn-ea"/>
                          <a:cs typeface="+mn-cs"/>
                        </a:rPr>
                        <a:t> – In Autumn 1, we will be learning about mountains and their geographical locations. We will explore the different types of mountains and where these are located around the world.</a:t>
                      </a:r>
                    </a:p>
                    <a:p>
                      <a:pPr marL="0" marR="0" lvl="0" indent="0" algn="just" defTabSz="914400">
                        <a:lnSpc>
                          <a:spcPct val="100000"/>
                        </a:lnSpc>
                        <a:spcBef>
                          <a:spcPts val="0"/>
                        </a:spcBef>
                        <a:spcAft>
                          <a:spcPts val="0"/>
                        </a:spcAft>
                        <a:buClrTx/>
                        <a:buSzTx/>
                        <a:buFontTx/>
                        <a:buNone/>
                        <a:tabLst/>
                        <a:defRPr/>
                      </a:pPr>
                      <a:r>
                        <a:rPr lang="en-GB" sz="900" b="1" i="0">
                          <a:solidFill>
                            <a:schemeClr val="dk1"/>
                          </a:solidFill>
                          <a:effectLst/>
                          <a:latin typeface="Sassoon Primary" pitchFamily="2" charset="77"/>
                          <a:ea typeface="+mn-ea"/>
                          <a:cs typeface="+mn-cs"/>
                        </a:rPr>
                        <a:t>History </a:t>
                      </a:r>
                      <a:r>
                        <a:rPr lang="en-GB" sz="900" b="0" i="0">
                          <a:solidFill>
                            <a:schemeClr val="dk1"/>
                          </a:solidFill>
                          <a:effectLst/>
                          <a:latin typeface="Sassoon Primary" pitchFamily="2" charset="77"/>
                          <a:ea typeface="+mn-ea"/>
                          <a:cs typeface="+mn-cs"/>
                        </a:rPr>
                        <a:t>– In Autumn 2, we will be focussing on the impact World War 2 had on Coventry. This is always an exciting unit of work where the children develop curiosity and ask lots of questions about the history of our city.</a:t>
                      </a:r>
                      <a:endParaRPr lang="en-US"/>
                    </a:p>
                    <a:p>
                      <a:pPr marL="0" marR="0" lvl="0" indent="0" algn="just" defTabSz="914400" eaLnBrk="1" fontAlgn="auto" latinLnBrk="0" hangingPunct="1">
                        <a:lnSpc>
                          <a:spcPct val="100000"/>
                        </a:lnSpc>
                        <a:spcBef>
                          <a:spcPts val="0"/>
                        </a:spcBef>
                        <a:spcAft>
                          <a:spcPts val="0"/>
                        </a:spcAft>
                        <a:buClrTx/>
                        <a:buSzTx/>
                        <a:buFontTx/>
                        <a:buNone/>
                        <a:tabLst/>
                        <a:defRPr/>
                      </a:pPr>
                      <a:r>
                        <a:rPr lang="en-GB" sz="900" b="1" i="0">
                          <a:solidFill>
                            <a:schemeClr val="dk1"/>
                          </a:solidFill>
                          <a:effectLst/>
                          <a:latin typeface="Sassoon Primary" pitchFamily="2" charset="77"/>
                          <a:ea typeface="+mn-ea"/>
                          <a:cs typeface="+mn-cs"/>
                        </a:rPr>
                        <a:t>Science</a:t>
                      </a:r>
                      <a:r>
                        <a:rPr lang="en-GB" sz="900" b="0" i="0">
                          <a:solidFill>
                            <a:schemeClr val="dk1"/>
                          </a:solidFill>
                          <a:effectLst/>
                          <a:latin typeface="Sassoon Primary" pitchFamily="2" charset="77"/>
                          <a:ea typeface="+mn-ea"/>
                          <a:cs typeface="+mn-cs"/>
                        </a:rPr>
                        <a:t> – During the Autumn term, the children will learn about reproduction in plants as well as materials and changing matter. We will have a focus on reversible and irreversible changes as part of this unit.</a:t>
                      </a:r>
                      <a:endParaRPr lang="en-GB" b="0" i="0">
                        <a:latin typeface="Sassoon Primary" pitchFamily="2" charset="77"/>
                      </a:endParaRPr>
                    </a:p>
                    <a:p>
                      <a:pPr marL="0" marR="0" lvl="0" indent="0" algn="just" defTabSz="914400" eaLnBrk="1" fontAlgn="auto" latinLnBrk="0" hangingPunct="1">
                        <a:lnSpc>
                          <a:spcPct val="100000"/>
                        </a:lnSpc>
                        <a:spcBef>
                          <a:spcPts val="0"/>
                        </a:spcBef>
                        <a:spcAft>
                          <a:spcPts val="0"/>
                        </a:spcAft>
                        <a:buClrTx/>
                        <a:buSzTx/>
                        <a:buFontTx/>
                        <a:buNone/>
                        <a:tabLst/>
                        <a:defRPr/>
                      </a:pPr>
                      <a:r>
                        <a:rPr lang="en-GB" sz="900" b="1" i="0">
                          <a:solidFill>
                            <a:schemeClr val="dk1"/>
                          </a:solidFill>
                          <a:effectLst/>
                          <a:latin typeface="Sassoon Primary" pitchFamily="2" charset="77"/>
                          <a:ea typeface="+mn-ea"/>
                          <a:cs typeface="+mn-cs"/>
                        </a:rPr>
                        <a:t>Art</a:t>
                      </a:r>
                      <a:r>
                        <a:rPr lang="en-GB" sz="900" b="0" i="0">
                          <a:solidFill>
                            <a:schemeClr val="dk1"/>
                          </a:solidFill>
                          <a:effectLst/>
                          <a:latin typeface="Sassoon Primary" pitchFamily="2" charset="77"/>
                          <a:ea typeface="+mn-ea"/>
                          <a:cs typeface="+mn-cs"/>
                        </a:rPr>
                        <a:t> – In Art, the children will be using plants to inspire their creativity in Autumn 1 and then in Autumn 2, we will be completing some of our own representations of artwork linked to World War 2.</a:t>
                      </a:r>
                    </a:p>
                    <a:p>
                      <a:pPr marL="0" marR="0" lvl="0" indent="0" algn="just" defTabSz="914400" eaLnBrk="1" fontAlgn="auto" latinLnBrk="0" hangingPunct="1">
                        <a:lnSpc>
                          <a:spcPct val="100000"/>
                        </a:lnSpc>
                        <a:spcBef>
                          <a:spcPts val="0"/>
                        </a:spcBef>
                        <a:spcAft>
                          <a:spcPts val="0"/>
                        </a:spcAft>
                        <a:buClrTx/>
                        <a:buSzTx/>
                        <a:buFontTx/>
                        <a:buNone/>
                        <a:tabLst/>
                        <a:defRPr/>
                      </a:pPr>
                      <a:r>
                        <a:rPr lang="en-GB" sz="900" b="1" i="0">
                          <a:solidFill>
                            <a:schemeClr val="dk1"/>
                          </a:solidFill>
                          <a:effectLst/>
                          <a:latin typeface="Sassoon Primary" pitchFamily="2" charset="77"/>
                          <a:ea typeface="+mn-ea"/>
                          <a:cs typeface="+mn-cs"/>
                        </a:rPr>
                        <a:t>Music</a:t>
                      </a:r>
                      <a:r>
                        <a:rPr lang="en-GB" sz="900" b="0" i="0">
                          <a:solidFill>
                            <a:schemeClr val="dk1"/>
                          </a:solidFill>
                          <a:effectLst/>
                          <a:latin typeface="Sassoon Primary" pitchFamily="2" charset="77"/>
                          <a:ea typeface="+mn-ea"/>
                          <a:cs typeface="+mn-cs"/>
                        </a:rPr>
                        <a:t> – Children will be learning how to listen and appraise a range of rock anthems. They will take part in a range of musical activities involving singing, playing instrumental parts and improvising their own music. </a:t>
                      </a:r>
                    </a:p>
                    <a:p>
                      <a:pPr marL="0" marR="0" lvl="0" indent="0" algn="just">
                        <a:lnSpc>
                          <a:spcPct val="100000"/>
                        </a:lnSpc>
                        <a:spcBef>
                          <a:spcPts val="0"/>
                        </a:spcBef>
                        <a:spcAft>
                          <a:spcPts val="0"/>
                        </a:spcAft>
                        <a:buFontTx/>
                        <a:buNone/>
                      </a:pPr>
                      <a:r>
                        <a:rPr lang="en-GB" sz="900" b="1" i="0">
                          <a:solidFill>
                            <a:schemeClr val="dk1"/>
                          </a:solidFill>
                          <a:effectLst/>
                          <a:latin typeface="Sassoon Primary" pitchFamily="2" charset="77"/>
                          <a:ea typeface="+mn-ea"/>
                          <a:cs typeface="+mn-cs"/>
                        </a:rPr>
                        <a:t>PSHE</a:t>
                      </a:r>
                      <a:r>
                        <a:rPr lang="en-GB" sz="900" b="0" i="0">
                          <a:solidFill>
                            <a:schemeClr val="dk1"/>
                          </a:solidFill>
                          <a:effectLst/>
                          <a:latin typeface="Sassoon Primary" pitchFamily="2" charset="77"/>
                          <a:ea typeface="+mn-ea"/>
                          <a:cs typeface="+mn-cs"/>
                        </a:rPr>
                        <a:t> - To start this year, we will be working on protective behaviours, ensuring we know how to keep ourselves safe as well knowing who we can go to for help when needed. Then we will go onto our unit of being me in our world as part of the jigsaw scheme of learning.</a:t>
                      </a:r>
                      <a:endParaRPr lang="en-GB" sz="400" b="0" i="0">
                        <a:solidFill>
                          <a:schemeClr val="dk1"/>
                        </a:solidFill>
                        <a:effectLst/>
                        <a:latin typeface="Sassoon Primary" pitchFamily="2" charset="77"/>
                        <a:ea typeface="+mn-ea"/>
                        <a:cs typeface="+mn-cs"/>
                      </a:endParaRPr>
                    </a:p>
                    <a:p>
                      <a:pPr marL="0" marR="0" lvl="0" indent="0" algn="just" defTabSz="914400" eaLnBrk="1" fontAlgn="auto" latinLnBrk="0" hangingPunct="1">
                        <a:lnSpc>
                          <a:spcPct val="100000"/>
                        </a:lnSpc>
                        <a:spcBef>
                          <a:spcPts val="0"/>
                        </a:spcBef>
                        <a:spcAft>
                          <a:spcPts val="0"/>
                        </a:spcAft>
                        <a:buClrTx/>
                        <a:buSzTx/>
                        <a:buFontTx/>
                        <a:buNone/>
                        <a:tabLst/>
                        <a:defRPr/>
                      </a:pPr>
                      <a:r>
                        <a:rPr lang="en-GB" sz="900" b="1" i="0">
                          <a:solidFill>
                            <a:schemeClr val="dk1"/>
                          </a:solidFill>
                          <a:effectLst/>
                          <a:latin typeface="Sassoon Primary" pitchFamily="2" charset="77"/>
                          <a:ea typeface="+mn-ea"/>
                          <a:cs typeface="+mn-cs"/>
                        </a:rPr>
                        <a:t>Computing</a:t>
                      </a:r>
                      <a:r>
                        <a:rPr lang="en-GB" sz="900" b="0" i="0">
                          <a:solidFill>
                            <a:schemeClr val="dk1"/>
                          </a:solidFill>
                          <a:effectLst/>
                          <a:latin typeface="Sassoon Primary" pitchFamily="2" charset="77"/>
                          <a:ea typeface="+mn-ea"/>
                          <a:cs typeface="+mn-cs"/>
                        </a:rPr>
                        <a:t> – We will be learning about being safe on devices and how to report content we are unsure of. </a:t>
                      </a:r>
                    </a:p>
                    <a:p>
                      <a:pPr marL="0" marR="0" lvl="0" indent="0" algn="just" defTabSz="914400" eaLnBrk="1" fontAlgn="auto" latinLnBrk="0" hangingPunct="1">
                        <a:lnSpc>
                          <a:spcPct val="100000"/>
                        </a:lnSpc>
                        <a:spcBef>
                          <a:spcPts val="0"/>
                        </a:spcBef>
                        <a:spcAft>
                          <a:spcPts val="0"/>
                        </a:spcAft>
                        <a:buClrTx/>
                        <a:buSzTx/>
                        <a:buFontTx/>
                        <a:buNone/>
                        <a:tabLst/>
                        <a:defRPr/>
                      </a:pPr>
                      <a:r>
                        <a:rPr lang="en-GB" sz="900" b="1" i="0">
                          <a:solidFill>
                            <a:schemeClr val="dk1"/>
                          </a:solidFill>
                          <a:effectLst/>
                          <a:latin typeface="Sassoon Primary" pitchFamily="2" charset="77"/>
                          <a:ea typeface="+mn-ea"/>
                          <a:cs typeface="+mn-cs"/>
                        </a:rPr>
                        <a:t>RE</a:t>
                      </a:r>
                      <a:r>
                        <a:rPr lang="en-GB" sz="900" b="0" i="0" baseline="0">
                          <a:solidFill>
                            <a:schemeClr val="dk1"/>
                          </a:solidFill>
                          <a:effectLst/>
                          <a:latin typeface="Sassoon Primary" pitchFamily="2" charset="77"/>
                          <a:ea typeface="+mn-ea"/>
                          <a:cs typeface="+mn-cs"/>
                        </a:rPr>
                        <a:t> – W</a:t>
                      </a:r>
                      <a:r>
                        <a:rPr lang="en-GB" sz="900" b="0" i="0">
                          <a:solidFill>
                            <a:schemeClr val="dk1"/>
                          </a:solidFill>
                          <a:effectLst/>
                          <a:latin typeface="Sassoon Primary" pitchFamily="2" charset="77"/>
                          <a:ea typeface="+mn-ea"/>
                          <a:cs typeface="+mn-cs"/>
                        </a:rPr>
                        <a:t>e will be learning about who Jesus is and why he is important in many religions. We will also be learning about Islamic traditions during this term.</a:t>
                      </a:r>
                    </a:p>
                  </a:txBody>
                  <a:tcPr>
                    <a:solidFill>
                      <a:schemeClr val="bg1"/>
                    </a:solidFill>
                  </a:tcPr>
                </a:tc>
                <a:extLst>
                  <a:ext uri="{0D108BD9-81ED-4DB2-BD59-A6C34878D82A}">
                    <a16:rowId xmlns:a16="http://schemas.microsoft.com/office/drawing/2014/main" val="10001"/>
                  </a:ext>
                </a:extLst>
              </a:tr>
            </a:tbl>
          </a:graphicData>
        </a:graphic>
      </p:graphicFrame>
      <p:graphicFrame>
        <p:nvGraphicFramePr>
          <p:cNvPr id="18" name="Table 17"/>
          <p:cNvGraphicFramePr>
            <a:graphicFrameLocks noGrp="1"/>
          </p:cNvGraphicFramePr>
          <p:nvPr>
            <p:extLst>
              <p:ext uri="{D42A27DB-BD31-4B8C-83A1-F6EECF244321}">
                <p14:modId xmlns:p14="http://schemas.microsoft.com/office/powerpoint/2010/main" val="2961162807"/>
              </p:ext>
            </p:extLst>
          </p:nvPr>
        </p:nvGraphicFramePr>
        <p:xfrm>
          <a:off x="271956" y="7924799"/>
          <a:ext cx="6314088" cy="922727"/>
        </p:xfrm>
        <a:graphic>
          <a:graphicData uri="http://schemas.openxmlformats.org/drawingml/2006/table">
            <a:tbl>
              <a:tblPr firstRow="1" bandRow="1">
                <a:tableStyleId>{5C22544A-7EE6-4342-B048-85BDC9FD1C3A}</a:tableStyleId>
              </a:tblPr>
              <a:tblGrid>
                <a:gridCol w="6314088">
                  <a:extLst>
                    <a:ext uri="{9D8B030D-6E8A-4147-A177-3AD203B41FA5}">
                      <a16:colId xmlns:a16="http://schemas.microsoft.com/office/drawing/2014/main" val="20000"/>
                    </a:ext>
                  </a:extLst>
                </a:gridCol>
              </a:tblGrid>
              <a:tr h="257815">
                <a:tc>
                  <a:txBody>
                    <a:bodyPr/>
                    <a:lstStyle/>
                    <a:p>
                      <a:pPr algn="ctr"/>
                      <a:r>
                        <a:rPr lang="en-GB" sz="1400" b="0" i="0">
                          <a:latin typeface="Sassoon Primary" pitchFamily="2" charset="77"/>
                        </a:rPr>
                        <a:t>PE</a:t>
                      </a:r>
                    </a:p>
                  </a:txBody>
                  <a:tcPr>
                    <a:solidFill>
                      <a:srgbClr val="C00000"/>
                    </a:solidFill>
                  </a:tcPr>
                </a:tc>
                <a:extLst>
                  <a:ext uri="{0D108BD9-81ED-4DB2-BD59-A6C34878D82A}">
                    <a16:rowId xmlns:a16="http://schemas.microsoft.com/office/drawing/2014/main" val="10000"/>
                  </a:ext>
                </a:extLst>
              </a:tr>
              <a:tr h="617927">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en-GB" sz="900" b="0" i="0" baseline="0">
                          <a:solidFill>
                            <a:schemeClr val="dk1"/>
                          </a:solidFill>
                          <a:effectLst/>
                          <a:latin typeface="Sassoon Primary" pitchFamily="2" charset="77"/>
                          <a:ea typeface="+mn-ea"/>
                          <a:cs typeface="+mn-cs"/>
                        </a:rPr>
                        <a:t>Children will all have 2 PE lessons per week. 5 Beta’s PE days are: Monday and Tuesday. 5 Delta’s PE days are: Monday and Thursday. 5 Gamma’s PE days are: Monday and Tuesday. On PE days, children should come to school in their PE kits (red t-shirt, black joggers or shorts, black trainers).</a:t>
                      </a:r>
                      <a:endParaRPr lang="en-GB" sz="900" b="0" i="0">
                        <a:solidFill>
                          <a:schemeClr val="dk1"/>
                        </a:solidFill>
                        <a:effectLst/>
                        <a:latin typeface="Sassoon Primary" pitchFamily="2" charset="77"/>
                        <a:ea typeface="+mn-ea"/>
                        <a:cs typeface="+mn-cs"/>
                      </a:endParaRPr>
                    </a:p>
                    <a:p>
                      <a:pPr marL="0" marR="0" lvl="0" indent="0" algn="just" defTabSz="914400" eaLnBrk="1" fontAlgn="auto" latinLnBrk="0" hangingPunct="1">
                        <a:lnSpc>
                          <a:spcPct val="100000"/>
                        </a:lnSpc>
                        <a:spcBef>
                          <a:spcPts val="0"/>
                        </a:spcBef>
                        <a:spcAft>
                          <a:spcPts val="0"/>
                        </a:spcAft>
                        <a:buClrTx/>
                        <a:buSzTx/>
                        <a:buFontTx/>
                        <a:buNone/>
                        <a:tabLst/>
                        <a:defRPr/>
                      </a:pPr>
                      <a:endParaRPr lang="en-GB" sz="400" b="0" i="0">
                        <a:solidFill>
                          <a:schemeClr val="dk1"/>
                        </a:solidFill>
                        <a:effectLst/>
                        <a:latin typeface="Sassoon Primary" pitchFamily="2" charset="77"/>
                        <a:ea typeface="+mn-ea"/>
                        <a:cs typeface="+mn-cs"/>
                      </a:endParaRPr>
                    </a:p>
                  </a:txBody>
                  <a:tcPr>
                    <a:noFill/>
                  </a:tcPr>
                </a:tc>
                <a:extLst>
                  <a:ext uri="{0D108BD9-81ED-4DB2-BD59-A6C34878D82A}">
                    <a16:rowId xmlns:a16="http://schemas.microsoft.com/office/drawing/2014/main" val="10001"/>
                  </a:ext>
                </a:extLst>
              </a:tr>
            </a:tbl>
          </a:graphicData>
        </a:graphic>
      </p:graphicFrame>
      <p:graphicFrame>
        <p:nvGraphicFramePr>
          <p:cNvPr id="19" name="Table 18"/>
          <p:cNvGraphicFramePr>
            <a:graphicFrameLocks noGrp="1"/>
          </p:cNvGraphicFramePr>
          <p:nvPr>
            <p:extLst>
              <p:ext uri="{D42A27DB-BD31-4B8C-83A1-F6EECF244321}">
                <p14:modId xmlns:p14="http://schemas.microsoft.com/office/powerpoint/2010/main" val="3742306071"/>
              </p:ext>
            </p:extLst>
          </p:nvPr>
        </p:nvGraphicFramePr>
        <p:xfrm>
          <a:off x="258779" y="8719464"/>
          <a:ext cx="6340443" cy="1173339"/>
        </p:xfrm>
        <a:graphic>
          <a:graphicData uri="http://schemas.openxmlformats.org/drawingml/2006/table">
            <a:tbl>
              <a:tblPr firstRow="1" bandRow="1">
                <a:tableStyleId>{5C22544A-7EE6-4342-B048-85BDC9FD1C3A}</a:tableStyleId>
              </a:tblPr>
              <a:tblGrid>
                <a:gridCol w="6340443">
                  <a:extLst>
                    <a:ext uri="{9D8B030D-6E8A-4147-A177-3AD203B41FA5}">
                      <a16:colId xmlns:a16="http://schemas.microsoft.com/office/drawing/2014/main" val="20000"/>
                    </a:ext>
                  </a:extLst>
                </a:gridCol>
              </a:tblGrid>
              <a:tr h="330518">
                <a:tc>
                  <a:txBody>
                    <a:bodyPr/>
                    <a:lstStyle/>
                    <a:p>
                      <a:pPr algn="ctr"/>
                      <a:r>
                        <a:rPr lang="en-GB" sz="1400" b="0" i="0">
                          <a:latin typeface="Sassoon Primary" pitchFamily="2" charset="77"/>
                        </a:rPr>
                        <a:t>Homework and Reading</a:t>
                      </a:r>
                      <a:endParaRPr lang="en-GB" sz="1300" b="0" i="0">
                        <a:latin typeface="Sassoon Primary" pitchFamily="2" charset="77"/>
                      </a:endParaRPr>
                    </a:p>
                  </a:txBody>
                  <a:tcPr>
                    <a:solidFill>
                      <a:srgbClr val="C00000"/>
                    </a:solidFill>
                  </a:tcPr>
                </a:tc>
                <a:extLst>
                  <a:ext uri="{0D108BD9-81ED-4DB2-BD59-A6C34878D82A}">
                    <a16:rowId xmlns:a16="http://schemas.microsoft.com/office/drawing/2014/main" val="10000"/>
                  </a:ext>
                </a:extLst>
              </a:tr>
              <a:tr h="842821">
                <a:tc>
                  <a:txBody>
                    <a:bodyPr/>
                    <a:lstStyle/>
                    <a:p>
                      <a:pPr algn="just"/>
                      <a:r>
                        <a:rPr kumimoji="0" lang="en-GB" sz="900" b="0" i="0" u="none" strike="noStrike" kern="0" cap="none" spc="-5" normalizeH="0" baseline="0" noProof="0">
                          <a:ln>
                            <a:noFill/>
                          </a:ln>
                          <a:effectLst/>
                          <a:uLnTx/>
                          <a:uFillTx/>
                          <a:latin typeface="Sassoon Primary" pitchFamily="2" charset="77"/>
                          <a:ea typeface="+mn-ea"/>
                          <a:cs typeface="Century Gothic"/>
                        </a:rPr>
                        <a:t>Please practise times tables. There will be regular competitions on TTRS. </a:t>
                      </a:r>
                    </a:p>
                    <a:p>
                      <a:pPr marL="0" marR="0" lvl="0" indent="0" algn="just" defTabSz="914400" eaLnBrk="1" fontAlgn="auto" latinLnBrk="0" hangingPunct="1">
                        <a:lnSpc>
                          <a:spcPct val="100000"/>
                        </a:lnSpc>
                        <a:spcBef>
                          <a:spcPts val="0"/>
                        </a:spcBef>
                        <a:spcAft>
                          <a:spcPts val="0"/>
                        </a:spcAft>
                        <a:buClrTx/>
                        <a:buSzTx/>
                        <a:buFontTx/>
                        <a:buNone/>
                        <a:tabLst/>
                        <a:defRPr/>
                      </a:pPr>
                      <a:r>
                        <a:rPr kumimoji="0" lang="en-GB" sz="900" b="0" i="0" u="none" strike="noStrike" kern="0" cap="none" spc="-5" normalizeH="0" baseline="0" noProof="0">
                          <a:ln>
                            <a:noFill/>
                          </a:ln>
                          <a:effectLst/>
                          <a:uLnTx/>
                          <a:uFillTx/>
                          <a:latin typeface="Sassoon Primary" pitchFamily="2" charset="77"/>
                          <a:ea typeface="+mn-ea"/>
                          <a:cs typeface="Century Gothic"/>
                        </a:rPr>
                        <a:t>Read, Read, Read!</a:t>
                      </a:r>
                      <a:r>
                        <a:rPr kumimoji="0" lang="en-GB" sz="500" b="0" i="0" u="none" strike="noStrike" kern="0" cap="none" spc="-5" normalizeH="0" baseline="0" noProof="0">
                          <a:ln>
                            <a:noFill/>
                          </a:ln>
                          <a:solidFill>
                            <a:prstClr val="black"/>
                          </a:solidFill>
                          <a:effectLst/>
                          <a:uLnTx/>
                          <a:uFillTx/>
                          <a:latin typeface="Sassoon Primary" pitchFamily="2" charset="77"/>
                          <a:ea typeface="+mn-ea"/>
                          <a:cs typeface="Century Gothic"/>
                        </a:rPr>
                        <a:t> </a:t>
                      </a:r>
                      <a:r>
                        <a:rPr kumimoji="0" lang="en-GB" sz="900" b="0" i="0" u="none" strike="noStrike" kern="0" cap="none" spc="-5" normalizeH="0" baseline="0" noProof="0">
                          <a:ln>
                            <a:noFill/>
                          </a:ln>
                          <a:solidFill>
                            <a:prstClr val="black"/>
                          </a:solidFill>
                          <a:effectLst/>
                          <a:uLnTx/>
                          <a:uFillTx/>
                          <a:latin typeface="Sassoon Primary" pitchFamily="2" charset="77"/>
                          <a:ea typeface="+mn-ea"/>
                          <a:cs typeface="Century Gothic"/>
                        </a:rPr>
                        <a:t>We expect children to read 5 times per week and for them to complete their journals. Children can record their reading in their journals, but we ask parents to sign it once per week as a minimum. </a:t>
                      </a:r>
                    </a:p>
                    <a:p>
                      <a:pPr algn="just"/>
                      <a:r>
                        <a:rPr kumimoji="0" lang="en-GB" sz="900" b="0" i="0" u="none" strike="noStrike" kern="0" cap="none" spc="-5" normalizeH="0" baseline="0" noProof="0">
                          <a:ln>
                            <a:noFill/>
                          </a:ln>
                          <a:solidFill>
                            <a:prstClr val="black"/>
                          </a:solidFill>
                          <a:effectLst/>
                          <a:uLnTx/>
                          <a:uFillTx/>
                          <a:latin typeface="Sassoon Primary" pitchFamily="2" charset="77"/>
                          <a:ea typeface="+mn-ea"/>
                          <a:cs typeface="Century Gothic"/>
                        </a:rPr>
                        <a:t>Homework will be given out on a Thursday and will be collected in on the following Wednesday.</a:t>
                      </a:r>
                    </a:p>
                  </a:txBody>
                  <a:tcPr>
                    <a:noFill/>
                  </a:tcPr>
                </a:tc>
                <a:extLst>
                  <a:ext uri="{0D108BD9-81ED-4DB2-BD59-A6C34878D82A}">
                    <a16:rowId xmlns:a16="http://schemas.microsoft.com/office/drawing/2014/main" val="10001"/>
                  </a:ext>
                </a:extLst>
              </a:tr>
            </a:tbl>
          </a:graphicData>
        </a:graphic>
      </p:graphicFrame>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3fc5d4db-6833-42b1-8d1c-86d138aea8c8" xsi:nil="true"/>
    <lcf76f155ced4ddcb4097134ff3c332f xmlns="3f88fc4b-665a-44ba-aafa-4c803a1810c3">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80E64EC8278244587B9230CFF159055" ma:contentTypeVersion="12" ma:contentTypeDescription="Create a new document." ma:contentTypeScope="" ma:versionID="705ec77a958c25cd3cf7bce3af79a37f">
  <xsd:schema xmlns:xsd="http://www.w3.org/2001/XMLSchema" xmlns:xs="http://www.w3.org/2001/XMLSchema" xmlns:p="http://schemas.microsoft.com/office/2006/metadata/properties" xmlns:ns2="3f88fc4b-665a-44ba-aafa-4c803a1810c3" xmlns:ns3="3fc5d4db-6833-42b1-8d1c-86d138aea8c8" targetNamespace="http://schemas.microsoft.com/office/2006/metadata/properties" ma:root="true" ma:fieldsID="688efd7dcde54fe04f0f02970707c61a" ns2:_="" ns3:_="">
    <xsd:import namespace="3f88fc4b-665a-44ba-aafa-4c803a1810c3"/>
    <xsd:import namespace="3fc5d4db-6833-42b1-8d1c-86d138aea8c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BillingMetadata"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f88fc4b-665a-44ba-aafa-4c803a1810c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descriptio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BillingMetadata" ma:index="15" nillable="true" ma:displayName="MediaServiceBillingMetadata" ma:hidden="true" ma:internalName="MediaServiceBillingMetadata" ma:readOnly="true">
      <xsd:simpleType>
        <xsd:restriction base="dms:Note"/>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3ab54a18-ed8b-47ca-9fc6-f3650b489057"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fc5d4db-6833-42b1-8d1c-86d138aea8c8"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639c0751-6cc0-4af5-a269-d7cb26c9aac9}" ma:internalName="TaxCatchAll" ma:showField="CatchAllData" ma:web="3fc5d4db-6833-42b1-8d1c-86d138aea8c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0F22C70-E19C-4A19-8C72-3FEA5B2B7FA9}">
  <ds:schemaRefs>
    <ds:schemaRef ds:uri="http://schemas.microsoft.com/sharepoint/v3/contenttype/forms"/>
  </ds:schemaRefs>
</ds:datastoreItem>
</file>

<file path=customXml/itemProps2.xml><?xml version="1.0" encoding="utf-8"?>
<ds:datastoreItem xmlns:ds="http://schemas.openxmlformats.org/officeDocument/2006/customXml" ds:itemID="{84C9A01D-35B8-4B58-8784-D93E08FC765E}">
  <ds:schemaRefs>
    <ds:schemaRef ds:uri="http://schemas.openxmlformats.org/package/2006/metadata/core-properties"/>
    <ds:schemaRef ds:uri="http://schemas.microsoft.com/office/2006/documentManagement/types"/>
    <ds:schemaRef ds:uri="http://www.w3.org/XML/1998/namespace"/>
    <ds:schemaRef ds:uri="http://schemas.microsoft.com/office/infopath/2007/PartnerControls"/>
    <ds:schemaRef ds:uri="http://purl.org/dc/elements/1.1/"/>
    <ds:schemaRef ds:uri="http://purl.org/dc/dcmitype/"/>
    <ds:schemaRef ds:uri="5c4444ef-3215-4925-b4a1-cb70807c16b0"/>
    <ds:schemaRef ds:uri="c610f674-3d6b-4d43-a5a3-bead2319c8fe"/>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E6141EFE-22FA-4945-B565-ADD6E4FA6B85}"/>
</file>

<file path=docProps/app.xml><?xml version="1.0" encoding="utf-8"?>
<Properties xmlns="http://schemas.openxmlformats.org/officeDocument/2006/extended-properties" xmlns:vt="http://schemas.openxmlformats.org/officeDocument/2006/docPropsVTypes">
  <Template/>
  <TotalTime>0</TotalTime>
  <Words>914</Words>
  <Application>Microsoft Office PowerPoint</Application>
  <PresentationFormat>A4 Paper (210x297 mm)</PresentationFormat>
  <Paragraphs>38</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Calibri</vt:lpstr>
      <vt:lpstr>Century Gothic</vt:lpstr>
      <vt:lpstr>Sassoon Primary</vt:lpstr>
      <vt:lpstr>Office Theme</vt:lpstr>
      <vt:lpstr>Year 5 Curriculum Letter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Head Teacher</dc:creator>
  <cp:lastModifiedBy>Jo Davis</cp:lastModifiedBy>
  <cp:revision>2</cp:revision>
  <cp:lastPrinted>2026-09-09T10:46:03Z</cp:lastPrinted>
  <dcterms:created xsi:type="dcterms:W3CDTF">2020-03-24T13:38:36Z</dcterms:created>
  <dcterms:modified xsi:type="dcterms:W3CDTF">2026-09-09T10:46:13Z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2020-03-13T00:00:00Z</vt:filetime>
  </property>
  <property fmtid="{D5CDD505-2E9C-101B-9397-08002B2CF9AE}" pid="3" name="Creator">
    <vt:lpwstr>Microsoft® PowerPoint® 2016</vt:lpwstr>
  </property>
  <property fmtid="{D5CDD505-2E9C-101B-9397-08002B2CF9AE}" pid="4" name="LastSaved">
    <vt:filetime>2020-03-24T00:00:00Z</vt:filetime>
  </property>
  <property fmtid="{D5CDD505-2E9C-101B-9397-08002B2CF9AE}" pid="5" name="ContentTypeId">
    <vt:lpwstr>0x010100080E64EC8278244587B9230CFF159055</vt:lpwstr>
  </property>
  <property fmtid="{D5CDD505-2E9C-101B-9397-08002B2CF9AE}" pid="6" name="MediaServiceImageTags">
    <vt:lpwstr/>
  </property>
</Properties>
</file>