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6" r:id="rId5"/>
  </p:sldIdLst>
  <p:sldSz cx="6858000" cy="9906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99" autoAdjust="0"/>
    <p:restoredTop sz="94638"/>
  </p:normalViewPr>
  <p:slideViewPr>
    <p:cSldViewPr>
      <p:cViewPr varScale="1">
        <p:scale>
          <a:sx n="47" d="100"/>
          <a:sy n="47" d="100"/>
        </p:scale>
        <p:origin x="2466"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7923"/>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7923"/>
          </a:xfrm>
          <a:prstGeom prst="rect">
            <a:avLst/>
          </a:prstGeom>
        </p:spPr>
        <p:txBody>
          <a:bodyPr vert="horz" lIns="91440" tIns="45720" rIns="91440" bIns="45720" rtlCol="0"/>
          <a:lstStyle>
            <a:lvl1pPr algn="r">
              <a:defRPr sz="1200"/>
            </a:lvl1pPr>
          </a:lstStyle>
          <a:p>
            <a:fld id="{C5AC24C5-00C0-4922-A221-0F45092469F6}" type="datetimeFigureOut">
              <a:rPr lang="en-GB" smtClean="0"/>
              <a:t>09/09/2026</a:t>
            </a:fld>
            <a:endParaRPr lang="en-GB" dirty="0"/>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6"/>
            <a:ext cx="5438140" cy="390861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716"/>
            <a:ext cx="2945659" cy="497922"/>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716"/>
            <a:ext cx="2945659" cy="497922"/>
          </a:xfrm>
          <a:prstGeom prst="rect">
            <a:avLst/>
          </a:prstGeom>
        </p:spPr>
        <p:txBody>
          <a:bodyPr vert="horz" lIns="91440" tIns="45720" rIns="91440" bIns="45720" rtlCol="0" anchor="b"/>
          <a:lstStyle>
            <a:lvl1pPr algn="r">
              <a:defRPr sz="1200"/>
            </a:lvl1pPr>
          </a:lstStyle>
          <a:p>
            <a:fld id="{FA174BEE-5EB3-4B18-8C7B-5E810F92EDF6}" type="slidenum">
              <a:rPr lang="en-GB" smtClean="0"/>
              <a:t>‹#›</a:t>
            </a:fld>
            <a:endParaRPr lang="en-GB" dirty="0"/>
          </a:p>
        </p:txBody>
      </p:sp>
    </p:spTree>
    <p:extLst>
      <p:ext uri="{BB962C8B-B14F-4D97-AF65-F5344CB8AC3E}">
        <p14:creationId xmlns:p14="http://schemas.microsoft.com/office/powerpoint/2010/main" val="179311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14350" y="3070860"/>
            <a:ext cx="5829300" cy="208025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028700" y="5547360"/>
            <a:ext cx="4800600" cy="2476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sz="half" idx="2"/>
          </p:nvPr>
        </p:nvSpPr>
        <p:spPr>
          <a:xfrm>
            <a:off x="342900" y="2278380"/>
            <a:ext cx="2983230" cy="653796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531870" y="2278380"/>
            <a:ext cx="2983230" cy="653796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95250" y="67818"/>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dirty="0"/>
          </a:p>
        </p:txBody>
      </p:sp>
      <p:sp>
        <p:nvSpPr>
          <p:cNvPr id="2" name="Holder 2"/>
          <p:cNvSpPr>
            <a:spLocks noGrp="1"/>
          </p:cNvSpPr>
          <p:nvPr>
            <p:ph type="title"/>
          </p:nvPr>
        </p:nvSpPr>
        <p:spPr>
          <a:xfrm>
            <a:off x="285699" y="164718"/>
            <a:ext cx="6286601" cy="391159"/>
          </a:xfrm>
          <a:prstGeom prst="rect">
            <a:avLst/>
          </a:prstGeom>
        </p:spPr>
        <p:txBody>
          <a:bodyPr wrap="square" lIns="0" tIns="0" rIns="0" bIns="0">
            <a:spAutoFit/>
          </a:bodyPr>
          <a:lstStyle>
            <a:lvl1pPr>
              <a:defRPr sz="2400" b="1" i="0" u="heavy">
                <a:solidFill>
                  <a:srgbClr val="C00000"/>
                </a:solidFill>
                <a:latin typeface="Century Gothic"/>
                <a:cs typeface="Century Gothic"/>
              </a:defRPr>
            </a:lvl1pPr>
          </a:lstStyle>
          <a:p>
            <a:endParaRPr/>
          </a:p>
        </p:txBody>
      </p:sp>
      <p:sp>
        <p:nvSpPr>
          <p:cNvPr id="3" name="Holder 3"/>
          <p:cNvSpPr>
            <a:spLocks noGrp="1"/>
          </p:cNvSpPr>
          <p:nvPr>
            <p:ph type="body" idx="1"/>
          </p:nvPr>
        </p:nvSpPr>
        <p:spPr>
          <a:xfrm>
            <a:off x="238925" y="4054983"/>
            <a:ext cx="6380149" cy="310197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331720" y="9212580"/>
            <a:ext cx="2194560" cy="495300"/>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42900" y="9212580"/>
            <a:ext cx="1577340" cy="4953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9/9/2026</a:t>
            </a:fld>
            <a:endParaRPr lang="en-US" dirty="0"/>
          </a:p>
        </p:txBody>
      </p:sp>
      <p:sp>
        <p:nvSpPr>
          <p:cNvPr id="6" name="Holder 6"/>
          <p:cNvSpPr>
            <a:spLocks noGrp="1"/>
          </p:cNvSpPr>
          <p:nvPr>
            <p:ph type="sldNum" sz="quarter" idx="7"/>
          </p:nvPr>
        </p:nvSpPr>
        <p:spPr>
          <a:xfrm>
            <a:off x="4937760" y="9212580"/>
            <a:ext cx="1577340" cy="4953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1236375353"/>
              </p:ext>
            </p:extLst>
          </p:nvPr>
        </p:nvGraphicFramePr>
        <p:xfrm>
          <a:off x="253096" y="830651"/>
          <a:ext cx="5637014" cy="1508699"/>
        </p:xfrm>
        <a:graphic>
          <a:graphicData uri="http://schemas.openxmlformats.org/drawingml/2006/table">
            <a:tbl>
              <a:tblPr firstRow="1" bandRow="1">
                <a:tableStyleId>{5C22544A-7EE6-4342-B048-85BDC9FD1C3A}</a:tableStyleId>
              </a:tblPr>
              <a:tblGrid>
                <a:gridCol w="5637014">
                  <a:extLst>
                    <a:ext uri="{9D8B030D-6E8A-4147-A177-3AD203B41FA5}">
                      <a16:colId xmlns:a16="http://schemas.microsoft.com/office/drawing/2014/main" val="20000"/>
                    </a:ext>
                  </a:extLst>
                </a:gridCol>
              </a:tblGrid>
              <a:tr h="311072">
                <a:tc>
                  <a:txBody>
                    <a:bodyPr/>
                    <a:lstStyle/>
                    <a:p>
                      <a:pPr algn="ctr"/>
                      <a:r>
                        <a:rPr lang="en-GB" sz="1400" b="1" dirty="0">
                          <a:latin typeface="Century Gothic" panose="020B0502020202020204" pitchFamily="34" charset="0"/>
                        </a:rPr>
                        <a:t>Welcome</a:t>
                      </a:r>
                      <a:endParaRPr lang="en-GB" sz="1300" b="1" dirty="0">
                        <a:latin typeface="Century Gothic" panose="020B0502020202020204" pitchFamily="34" charset="0"/>
                      </a:endParaRPr>
                    </a:p>
                  </a:txBody>
                  <a:tcPr>
                    <a:solidFill>
                      <a:srgbClr val="C00000"/>
                    </a:solidFill>
                  </a:tcPr>
                </a:tc>
                <a:extLst>
                  <a:ext uri="{0D108BD9-81ED-4DB2-BD59-A6C34878D82A}">
                    <a16:rowId xmlns:a16="http://schemas.microsoft.com/office/drawing/2014/main" val="10000"/>
                  </a:ext>
                </a:extLst>
              </a:tr>
              <a:tr h="1197627">
                <a:tc>
                  <a:txBody>
                    <a:bodyPr/>
                    <a:lstStyle/>
                    <a:p>
                      <a:pPr algn="l"/>
                      <a:r>
                        <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We hope that you have all had an enjoyable summer holiday. The children have settled amazingly well into Year 6 life and we are now looking forward to a very successful year. There’s lots of routines and organisation that will be new to children this term, but they’ve proved that they are capable and will take Year 6 in their stride. This letter gives you an overview of what to expect from the Autumn term, including details of the curriculum and how to help your child at home.</a:t>
                      </a:r>
                    </a:p>
                    <a:p>
                      <a:pPr algn="l"/>
                      <a:r>
                        <a:rPr kumimoji="0" lang="en-GB" sz="900" b="1"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Miss Knowles (Year Group Leader), Miss Heaton, Mrs Bal</a:t>
                      </a:r>
                    </a:p>
                    <a:p>
                      <a:pPr algn="l"/>
                      <a:r>
                        <a:rPr kumimoji="0" lang="en-GB" sz="900" b="1"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Year 6 Team</a:t>
                      </a:r>
                    </a:p>
                  </a:txBody>
                  <a:tcPr>
                    <a:noFill/>
                  </a:tcPr>
                </a:tc>
                <a:extLst>
                  <a:ext uri="{0D108BD9-81ED-4DB2-BD59-A6C34878D82A}">
                    <a16:rowId xmlns:a16="http://schemas.microsoft.com/office/drawing/2014/main" val="10001"/>
                  </a:ext>
                </a:extLst>
              </a:tr>
            </a:tbl>
          </a:graphicData>
        </a:graphic>
      </p:graphicFrame>
      <p:sp>
        <p:nvSpPr>
          <p:cNvPr id="2" name="object 2"/>
          <p:cNvSpPr txBox="1">
            <a:spLocks noGrp="1"/>
          </p:cNvSpPr>
          <p:nvPr>
            <p:ph type="title"/>
          </p:nvPr>
        </p:nvSpPr>
        <p:spPr>
          <a:xfrm>
            <a:off x="275640" y="164718"/>
            <a:ext cx="3781425" cy="391160"/>
          </a:xfrm>
          <a:prstGeom prst="rect">
            <a:avLst/>
          </a:prstGeom>
        </p:spPr>
        <p:txBody>
          <a:bodyPr vert="horz" wrap="square" lIns="0" tIns="12700" rIns="0" bIns="0" rtlCol="0">
            <a:spAutoFit/>
          </a:bodyPr>
          <a:lstStyle/>
          <a:p>
            <a:pPr marL="12700">
              <a:lnSpc>
                <a:spcPct val="100000"/>
              </a:lnSpc>
              <a:spcBef>
                <a:spcPts val="100"/>
              </a:spcBef>
            </a:pPr>
            <a:r>
              <a:rPr lang="en-GB" dirty="0"/>
              <a:t>Year 6 Curriculum Letter</a:t>
            </a:r>
            <a:endParaRPr dirty="0"/>
          </a:p>
        </p:txBody>
      </p:sp>
      <p:sp>
        <p:nvSpPr>
          <p:cNvPr id="3" name="object 3"/>
          <p:cNvSpPr/>
          <p:nvPr/>
        </p:nvSpPr>
        <p:spPr>
          <a:xfrm>
            <a:off x="94298" y="66993"/>
            <a:ext cx="6669405" cy="9772015"/>
          </a:xfrm>
          <a:custGeom>
            <a:avLst/>
            <a:gdLst/>
            <a:ahLst/>
            <a:cxnLst/>
            <a:rect l="l" t="t" r="r" b="b"/>
            <a:pathLst>
              <a:path w="6669405" h="9772015">
                <a:moveTo>
                  <a:pt x="0" y="9771888"/>
                </a:moveTo>
                <a:lnTo>
                  <a:pt x="6669024" y="9771888"/>
                </a:lnTo>
                <a:lnTo>
                  <a:pt x="6669024" y="0"/>
                </a:lnTo>
                <a:lnTo>
                  <a:pt x="0" y="0"/>
                </a:lnTo>
                <a:lnTo>
                  <a:pt x="0" y="9771888"/>
                </a:lnTo>
                <a:close/>
              </a:path>
            </a:pathLst>
          </a:custGeom>
          <a:ln w="38100">
            <a:solidFill>
              <a:srgbClr val="C00000"/>
            </a:solidFill>
          </a:ln>
        </p:spPr>
        <p:txBody>
          <a:bodyPr wrap="square" lIns="0" tIns="0" rIns="0" bIns="0" rtlCol="0"/>
          <a:lstStyle/>
          <a:p>
            <a:endParaRPr dirty="0"/>
          </a:p>
        </p:txBody>
      </p:sp>
      <p:sp>
        <p:nvSpPr>
          <p:cNvPr id="4" name="object 4"/>
          <p:cNvSpPr/>
          <p:nvPr/>
        </p:nvSpPr>
        <p:spPr>
          <a:xfrm>
            <a:off x="265128" y="652798"/>
            <a:ext cx="5379078" cy="134001"/>
          </a:xfrm>
          <a:prstGeom prst="rect">
            <a:avLst/>
          </a:prstGeom>
          <a:blipFill>
            <a:blip r:embed="rId2" cstate="print"/>
            <a:stretch>
              <a:fillRect/>
            </a:stretch>
          </a:blipFill>
        </p:spPr>
        <p:txBody>
          <a:bodyPr wrap="square" lIns="0" tIns="0" rIns="0" bIns="0" rtlCol="0"/>
          <a:lstStyle/>
          <a:p>
            <a:endParaRPr dirty="0"/>
          </a:p>
        </p:txBody>
      </p:sp>
      <p:sp>
        <p:nvSpPr>
          <p:cNvPr id="5" name="object 5"/>
          <p:cNvSpPr/>
          <p:nvPr/>
        </p:nvSpPr>
        <p:spPr>
          <a:xfrm>
            <a:off x="5890110" y="211836"/>
            <a:ext cx="725973" cy="1520952"/>
          </a:xfrm>
          <a:prstGeom prst="rect">
            <a:avLst/>
          </a:prstGeom>
          <a:blipFill>
            <a:blip r:embed="rId3" cstate="print"/>
            <a:stretch>
              <a:fillRect/>
            </a:stretch>
          </a:blipFill>
        </p:spPr>
        <p:txBody>
          <a:bodyPr wrap="square" lIns="0" tIns="0" rIns="0" bIns="0" rtlCol="0"/>
          <a:lstStyle/>
          <a:p>
            <a:endParaRPr dirty="0"/>
          </a:p>
        </p:txBody>
      </p:sp>
      <p:sp>
        <p:nvSpPr>
          <p:cNvPr id="6" name="object 6"/>
          <p:cNvSpPr txBox="1"/>
          <p:nvPr/>
        </p:nvSpPr>
        <p:spPr>
          <a:xfrm>
            <a:off x="4022355" y="341766"/>
            <a:ext cx="1701085" cy="175048"/>
          </a:xfrm>
          <a:prstGeom prst="rect">
            <a:avLst/>
          </a:prstGeom>
        </p:spPr>
        <p:txBody>
          <a:bodyPr vert="horz" wrap="square" lIns="0" tIns="13335" rIns="0" bIns="0" rtlCol="0">
            <a:spAutoFit/>
          </a:bodyPr>
          <a:lstStyle/>
          <a:p>
            <a:pPr algn="ctr">
              <a:lnSpc>
                <a:spcPct val="100000"/>
              </a:lnSpc>
              <a:spcBef>
                <a:spcPts val="105"/>
              </a:spcBef>
            </a:pPr>
            <a:r>
              <a:rPr lang="en-GB" sz="1050" b="1" dirty="0">
                <a:solidFill>
                  <a:srgbClr val="C00000"/>
                </a:solidFill>
                <a:latin typeface="Century Gothic"/>
                <a:cs typeface="Century Gothic"/>
              </a:rPr>
              <a:t>Autumn Term</a:t>
            </a:r>
            <a:r>
              <a:rPr lang="en-GB" sz="1050" dirty="0">
                <a:latin typeface="Century Gothic"/>
                <a:cs typeface="Century Gothic"/>
              </a:rPr>
              <a:t> - </a:t>
            </a:r>
            <a:r>
              <a:rPr lang="en-GB" sz="1000" i="1" spc="-10" dirty="0">
                <a:latin typeface="Century Gothic"/>
                <a:cs typeface="Century Gothic"/>
              </a:rPr>
              <a:t>2026/2027</a:t>
            </a:r>
            <a:endParaRPr sz="1000" dirty="0">
              <a:latin typeface="Century Gothic"/>
              <a:cs typeface="Century Gothic"/>
            </a:endParaRPr>
          </a:p>
        </p:txBody>
      </p:sp>
      <p:graphicFrame>
        <p:nvGraphicFramePr>
          <p:cNvPr id="14" name="Table 13"/>
          <p:cNvGraphicFramePr>
            <a:graphicFrameLocks noGrp="1"/>
          </p:cNvGraphicFramePr>
          <p:nvPr>
            <p:extLst>
              <p:ext uri="{D42A27DB-BD31-4B8C-83A1-F6EECF244321}">
                <p14:modId xmlns:p14="http://schemas.microsoft.com/office/powerpoint/2010/main" val="3735405041"/>
              </p:ext>
            </p:extLst>
          </p:nvPr>
        </p:nvGraphicFramePr>
        <p:xfrm>
          <a:off x="3515836" y="2228096"/>
          <a:ext cx="3096000" cy="2788920"/>
        </p:xfrm>
        <a:graphic>
          <a:graphicData uri="http://schemas.openxmlformats.org/drawingml/2006/table">
            <a:tbl>
              <a:tblPr firstRow="1" bandRow="1">
                <a:tableStyleId>{5C22544A-7EE6-4342-B048-85BDC9FD1C3A}</a:tableStyleId>
              </a:tblPr>
              <a:tblGrid>
                <a:gridCol w="3096000">
                  <a:extLst>
                    <a:ext uri="{9D8B030D-6E8A-4147-A177-3AD203B41FA5}">
                      <a16:colId xmlns:a16="http://schemas.microsoft.com/office/drawing/2014/main" val="20000"/>
                    </a:ext>
                  </a:extLst>
                </a:gridCol>
              </a:tblGrid>
              <a:tr h="324293">
                <a:tc>
                  <a:txBody>
                    <a:bodyPr/>
                    <a:lstStyle/>
                    <a:p>
                      <a:pPr algn="ctr"/>
                      <a:r>
                        <a:rPr lang="en-GB" sz="1400" b="1" dirty="0">
                          <a:latin typeface="Century Gothic" panose="020B0502020202020204" pitchFamily="34" charset="0"/>
                        </a:rPr>
                        <a:t>Mathematics</a:t>
                      </a:r>
                    </a:p>
                  </a:txBody>
                  <a:tcPr>
                    <a:solidFill>
                      <a:srgbClr val="C00000"/>
                    </a:solidFill>
                  </a:tcPr>
                </a:tc>
                <a:extLst>
                  <a:ext uri="{0D108BD9-81ED-4DB2-BD59-A6C34878D82A}">
                    <a16:rowId xmlns:a16="http://schemas.microsoft.com/office/drawing/2014/main" val="10000"/>
                  </a:ext>
                </a:extLst>
              </a:tr>
              <a:tr h="2464627">
                <a:tc>
                  <a:txBody>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GB" sz="900" dirty="0">
                          <a:solidFill>
                            <a:schemeClr val="dk1"/>
                          </a:solidFill>
                          <a:effectLst/>
                          <a:latin typeface="Century Gothic" panose="020B0502020202020204" pitchFamily="34" charset="0"/>
                          <a:ea typeface="+mn-ea"/>
                          <a:cs typeface="+mn-cs"/>
                        </a:rPr>
                        <a:t>In our maths lessons we will be developing our mathematical skills, reasoning and problem solving through the topics of:</a:t>
                      </a:r>
                    </a:p>
                    <a:p>
                      <a:pPr marL="0" marR="0" lvl="0" indent="0" algn="l"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lang="en-GB" sz="900" dirty="0">
                          <a:solidFill>
                            <a:schemeClr val="dk1"/>
                          </a:solidFill>
                          <a:effectLst/>
                          <a:latin typeface="Century Gothic" panose="020B0502020202020204" pitchFamily="34" charset="0"/>
                          <a:ea typeface="+mn-ea"/>
                          <a:cs typeface="+mn-cs"/>
                        </a:rPr>
                        <a:t>Number and Place Value, Four Operations and Fractions.</a:t>
                      </a:r>
                    </a:p>
                    <a:p>
                      <a:pPr marL="0" marR="0" lvl="0" indent="0" algn="l"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lang="en-GB" sz="900" dirty="0">
                          <a:solidFill>
                            <a:schemeClr val="dk1"/>
                          </a:solidFill>
                          <a:effectLst/>
                          <a:latin typeface="Century Gothic" panose="020B0502020202020204" pitchFamily="34" charset="0"/>
                          <a:ea typeface="+mn-ea"/>
                          <a:cs typeface="+mn-cs"/>
                        </a:rPr>
                        <a:t>In arithmetic lessons, we will learn to choose and use an appropriate mental or written method when adding, subtracting, multiplying and dividing. We will also learn how to calculate with fractions and decimals.  </a:t>
                      </a:r>
                    </a:p>
                    <a:p>
                      <a:pPr marL="0" marR="0" lvl="0" indent="0" algn="l"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How can Parent/Carers help?                                   </a:t>
                      </a:r>
                    </a:p>
                    <a:p>
                      <a:pPr marL="0" marR="0" lvl="0" indent="0" algn="l" defTabSz="914400" eaLnBrk="1" fontAlgn="auto" latinLnBrk="0" hangingPunct="1">
                        <a:lnSpc>
                          <a:spcPct val="100000"/>
                        </a:lnSpc>
                        <a:spcBef>
                          <a:spcPts val="0"/>
                        </a:spcBef>
                        <a:spcAft>
                          <a:spcPts val="0"/>
                        </a:spcAft>
                        <a:buClrTx/>
                        <a:buSzTx/>
                        <a:buFontTx/>
                        <a:buNone/>
                        <a:tabLst/>
                        <a:defRPr/>
                      </a:pPr>
                      <a:endParaRPr lang="en-GB" sz="400" dirty="0">
                        <a:solidFill>
                          <a:schemeClr val="dk1"/>
                        </a:solidFill>
                        <a:effectLst/>
                        <a:latin typeface="Century Gothic" panose="020B0502020202020204" pitchFamily="34" charset="0"/>
                        <a:ea typeface="+mn-ea"/>
                        <a:cs typeface="+mn-cs"/>
                      </a:endParaRPr>
                    </a:p>
                    <a:p>
                      <a:pPr marL="0" marR="0" lvl="0" indent="0" algn="l" defTabSz="914400" eaLnBrk="1" fontAlgn="auto" latinLnBrk="0" hangingPunct="1">
                        <a:lnSpc>
                          <a:spcPct val="100000"/>
                        </a:lnSpc>
                        <a:spcBef>
                          <a:spcPts val="0"/>
                        </a:spcBef>
                        <a:spcAft>
                          <a:spcPts val="0"/>
                        </a:spcAft>
                        <a:buClrTx/>
                        <a:buSzTx/>
                        <a:buFontTx/>
                        <a:buNone/>
                        <a:tabLst/>
                        <a:defRPr/>
                      </a:pPr>
                      <a:r>
                        <a:rPr lang="en-GB" sz="900" dirty="0">
                          <a:solidFill>
                            <a:schemeClr val="dk1"/>
                          </a:solidFill>
                          <a:effectLst/>
                          <a:latin typeface="Century Gothic" panose="020B0502020202020204" pitchFamily="34" charset="0"/>
                          <a:ea typeface="+mn-ea"/>
                          <a:cs typeface="+mn-cs"/>
                        </a:rPr>
                        <a:t>Please support your child in completing their homework and practising their times tables. This helps children become much more efficient in class. </a:t>
                      </a:r>
                    </a:p>
                  </a:txBody>
                  <a:tcPr>
                    <a:noFill/>
                  </a:tcPr>
                </a:tc>
                <a:extLst>
                  <a:ext uri="{0D108BD9-81ED-4DB2-BD59-A6C34878D82A}">
                    <a16:rowId xmlns:a16="http://schemas.microsoft.com/office/drawing/2014/main" val="10001"/>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910479111"/>
              </p:ext>
            </p:extLst>
          </p:nvPr>
        </p:nvGraphicFramePr>
        <p:xfrm>
          <a:off x="293162" y="2228096"/>
          <a:ext cx="3096000" cy="2857500"/>
        </p:xfrm>
        <a:graphic>
          <a:graphicData uri="http://schemas.openxmlformats.org/drawingml/2006/table">
            <a:tbl>
              <a:tblPr firstRow="1" bandRow="1">
                <a:tableStyleId>{5C22544A-7EE6-4342-B048-85BDC9FD1C3A}</a:tableStyleId>
              </a:tblPr>
              <a:tblGrid>
                <a:gridCol w="3096000">
                  <a:extLst>
                    <a:ext uri="{9D8B030D-6E8A-4147-A177-3AD203B41FA5}">
                      <a16:colId xmlns:a16="http://schemas.microsoft.com/office/drawing/2014/main" val="20000"/>
                    </a:ext>
                  </a:extLst>
                </a:gridCol>
              </a:tblGrid>
              <a:tr h="303452">
                <a:tc>
                  <a:txBody>
                    <a:bodyPr/>
                    <a:lstStyle/>
                    <a:p>
                      <a:pPr algn="ctr"/>
                      <a:r>
                        <a:rPr lang="en-GB" sz="1400" b="1" dirty="0">
                          <a:latin typeface="Century Gothic" panose="020B0502020202020204" pitchFamily="34" charset="0"/>
                        </a:rPr>
                        <a:t>English, Grammar and Spelling</a:t>
                      </a:r>
                    </a:p>
                  </a:txBody>
                  <a:tcPr>
                    <a:solidFill>
                      <a:srgbClr val="C00000"/>
                    </a:solidFill>
                  </a:tcPr>
                </a:tc>
                <a:extLst>
                  <a:ext uri="{0D108BD9-81ED-4DB2-BD59-A6C34878D82A}">
                    <a16:rowId xmlns:a16="http://schemas.microsoft.com/office/drawing/2014/main" val="10000"/>
                  </a:ext>
                </a:extLst>
              </a:tr>
              <a:tr h="1751743">
                <a:tc>
                  <a:txBody>
                    <a:bodyPr/>
                    <a:lstStyle/>
                    <a:p>
                      <a:pPr algn="l">
                        <a:spcAft>
                          <a:spcPts val="0"/>
                        </a:spcAft>
                      </a:pPr>
                      <a:r>
                        <a:rPr lang="en-GB" sz="850" dirty="0">
                          <a:effectLst/>
                          <a:latin typeface="Century Gothic" panose="020B0502020202020204" pitchFamily="34" charset="0"/>
                          <a:ea typeface="Calibri" panose="020F0502020204030204" pitchFamily="34" charset="0"/>
                          <a:cs typeface="Times New Roman" panose="02020603050405020304" pitchFamily="18" charset="0"/>
                        </a:rPr>
                        <a:t>We will be teaching both writing and reading through our English lessons. This term we will begin by focusing on basic grammar skills to ensure all children are confident to begin their writing journey in Year 6. Alongside this, the children will learn to write a diary and persuasive letter. Later in the term, we will then begin to read and analyse short stories before writing our own narrative and non-chronological report. </a:t>
                      </a:r>
                    </a:p>
                    <a:p>
                      <a:pPr algn="l">
                        <a:spcAft>
                          <a:spcPts val="0"/>
                        </a:spcAft>
                      </a:pPr>
                      <a:r>
                        <a:rPr lang="en-GB" sz="850" dirty="0">
                          <a:effectLst/>
                          <a:latin typeface="Century Gothic" panose="020B0502020202020204" pitchFamily="34" charset="0"/>
                          <a:ea typeface="Calibri" panose="020F0502020204030204" pitchFamily="34" charset="0"/>
                          <a:cs typeface="Times New Roman" panose="02020603050405020304" pitchFamily="18" charset="0"/>
                        </a:rPr>
                        <a:t>As a team, we are focused on improving reading and will be teaching a range of skills to help with fluency and comprehension as well as promoting a love of reading across the curriculum. In our grammar and spelling lessons we will be developing a secure understanding of a wide range of punctuation and spelling rules used across KS2. </a:t>
                      </a:r>
                    </a:p>
                    <a:p>
                      <a:pPr algn="l">
                        <a:spcAft>
                          <a:spcPts val="0"/>
                        </a:spcAft>
                      </a:pPr>
                      <a:endParaRPr lang="en-GB" sz="850" dirty="0">
                        <a:effectLst/>
                        <a:latin typeface="Century Gothic" panose="020B0502020202020204" pitchFamily="34" charset="0"/>
                        <a:ea typeface="Calibri" panose="020F0502020204030204" pitchFamily="34" charset="0"/>
                        <a:cs typeface="Times New Roman" panose="02020603050405020304" pitchFamily="18" charset="0"/>
                      </a:endParaRPr>
                    </a:p>
                    <a:p>
                      <a:pPr algn="l">
                        <a:spcAft>
                          <a:spcPts val="0"/>
                        </a:spcAft>
                      </a:pPr>
                      <a:r>
                        <a:rPr lang="en-GB" sz="850" b="1" dirty="0">
                          <a:effectLst/>
                          <a:latin typeface="Century Gothic" panose="020B0502020202020204" pitchFamily="34" charset="0"/>
                          <a:ea typeface="Calibri" panose="020F0502020204030204" pitchFamily="34" charset="0"/>
                          <a:cs typeface="Times New Roman" panose="02020603050405020304" pitchFamily="18" charset="0"/>
                        </a:rPr>
                        <a:t>How can Parents/Carers help?</a:t>
                      </a:r>
                    </a:p>
                    <a:p>
                      <a:pPr algn="l">
                        <a:spcAft>
                          <a:spcPts val="0"/>
                        </a:spcAft>
                      </a:pPr>
                      <a:r>
                        <a:rPr lang="en-GB" sz="850" dirty="0">
                          <a:effectLst/>
                          <a:latin typeface="Century Gothic" panose="020B0502020202020204" pitchFamily="34" charset="0"/>
                          <a:ea typeface="Calibri" panose="020F0502020204030204" pitchFamily="34" charset="0"/>
                          <a:cs typeface="Times New Roman" panose="02020603050405020304" pitchFamily="18" charset="0"/>
                        </a:rPr>
                        <a:t>Ensure that your child is reading at home daily. Please support them in completing homework too.</a:t>
                      </a:r>
                    </a:p>
                  </a:txBody>
                  <a:tcPr>
                    <a:noFill/>
                  </a:tcPr>
                </a:tc>
                <a:extLst>
                  <a:ext uri="{0D108BD9-81ED-4DB2-BD59-A6C34878D82A}">
                    <a16:rowId xmlns:a16="http://schemas.microsoft.com/office/drawing/2014/main" val="10001"/>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2363142893"/>
              </p:ext>
            </p:extLst>
          </p:nvPr>
        </p:nvGraphicFramePr>
        <p:xfrm>
          <a:off x="278019" y="5169434"/>
          <a:ext cx="6340443" cy="1767433"/>
        </p:xfrm>
        <a:graphic>
          <a:graphicData uri="http://schemas.openxmlformats.org/drawingml/2006/table">
            <a:tbl>
              <a:tblPr firstRow="1" bandRow="1">
                <a:tableStyleId>{5C22544A-7EE6-4342-B048-85BDC9FD1C3A}</a:tableStyleId>
              </a:tblPr>
              <a:tblGrid>
                <a:gridCol w="6340443">
                  <a:extLst>
                    <a:ext uri="{9D8B030D-6E8A-4147-A177-3AD203B41FA5}">
                      <a16:colId xmlns:a16="http://schemas.microsoft.com/office/drawing/2014/main" val="20000"/>
                    </a:ext>
                  </a:extLst>
                </a:gridCol>
              </a:tblGrid>
              <a:tr h="287919">
                <a:tc>
                  <a:txBody>
                    <a:bodyPr/>
                    <a:lstStyle/>
                    <a:p>
                      <a:pPr algn="ctr"/>
                      <a:r>
                        <a:rPr lang="en-GB" sz="1400" b="1" dirty="0">
                          <a:latin typeface="Century Gothic" panose="020B0502020202020204" pitchFamily="34" charset="0"/>
                        </a:rPr>
                        <a:t>Foundation Subjects</a:t>
                      </a:r>
                    </a:p>
                  </a:txBody>
                  <a:tcPr>
                    <a:solidFill>
                      <a:srgbClr val="C00000"/>
                    </a:solidFill>
                  </a:tcPr>
                </a:tc>
                <a:extLst>
                  <a:ext uri="{0D108BD9-81ED-4DB2-BD59-A6C34878D82A}">
                    <a16:rowId xmlns:a16="http://schemas.microsoft.com/office/drawing/2014/main" val="10000"/>
                  </a:ext>
                </a:extLst>
              </a:tr>
              <a:tr h="1462633">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Geography</a:t>
                      </a:r>
                      <a:r>
                        <a:rPr lang="en-GB" sz="900" b="0" dirty="0">
                          <a:solidFill>
                            <a:schemeClr val="dk1"/>
                          </a:solidFill>
                          <a:effectLst/>
                          <a:latin typeface="Century Gothic" panose="020B0502020202020204" pitchFamily="34" charset="0"/>
                          <a:ea typeface="+mn-ea"/>
                          <a:cs typeface="+mn-cs"/>
                        </a:rPr>
                        <a:t> - Children will be learning about North and South America in Autumn 1 and then focusing on the Amazon in Autumn 2</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Science</a:t>
                      </a:r>
                      <a:r>
                        <a:rPr lang="en-GB" sz="900" b="0" dirty="0">
                          <a:solidFill>
                            <a:schemeClr val="dk1"/>
                          </a:solidFill>
                          <a:effectLst/>
                          <a:latin typeface="Century Gothic" panose="020B0502020202020204" pitchFamily="34" charset="0"/>
                          <a:ea typeface="+mn-ea"/>
                          <a:cs typeface="+mn-cs"/>
                        </a:rPr>
                        <a:t> - Children will be learning about the circulatory system and then move on to living things and their habitats. </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Art &amp; DT </a:t>
                      </a:r>
                      <a:r>
                        <a:rPr lang="en-GB" sz="900" b="0" dirty="0">
                          <a:solidFill>
                            <a:schemeClr val="dk1"/>
                          </a:solidFill>
                          <a:effectLst/>
                          <a:latin typeface="Century Gothic" panose="020B0502020202020204" pitchFamily="34" charset="0"/>
                          <a:ea typeface="+mn-ea"/>
                          <a:cs typeface="+mn-cs"/>
                        </a:rPr>
                        <a:t>– Children will be using a range or drawing and sketching techniques to create tone, shade and movement in their art pieces. They will create their own steady hand game in Design Technology. </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RE</a:t>
                      </a:r>
                      <a:r>
                        <a:rPr lang="en-GB" sz="900" b="0" dirty="0">
                          <a:solidFill>
                            <a:schemeClr val="dk1"/>
                          </a:solidFill>
                          <a:effectLst/>
                          <a:latin typeface="Century Gothic" panose="020B0502020202020204" pitchFamily="34" charset="0"/>
                          <a:ea typeface="+mn-ea"/>
                          <a:cs typeface="+mn-cs"/>
                        </a:rPr>
                        <a:t>- We are learning about how beliefs and ideas about land shape the way human beings live.</a:t>
                      </a:r>
                    </a:p>
                    <a:p>
                      <a:pPr marL="0" marR="0" lvl="0" indent="0" algn="just" defTabSz="914400" eaLnBrk="1" fontAlgn="auto" latinLnBrk="0" hangingPunct="1">
                        <a:lnSpc>
                          <a:spcPct val="100000"/>
                        </a:lnSpc>
                        <a:spcBef>
                          <a:spcPts val="0"/>
                        </a:spcBef>
                        <a:spcAft>
                          <a:spcPts val="0"/>
                        </a:spcAft>
                        <a:buClrTx/>
                        <a:buSzTx/>
                        <a:buFontTx/>
                        <a:buNone/>
                        <a:tabLst/>
                        <a:defRPr/>
                      </a:pPr>
                      <a:r>
                        <a:rPr lang="en-GB" sz="900" b="1" dirty="0">
                          <a:solidFill>
                            <a:schemeClr val="dk1"/>
                          </a:solidFill>
                          <a:effectLst/>
                          <a:latin typeface="Century Gothic" panose="020B0502020202020204" pitchFamily="34" charset="0"/>
                          <a:ea typeface="+mn-ea"/>
                          <a:cs typeface="+mn-cs"/>
                        </a:rPr>
                        <a:t>Computing </a:t>
                      </a:r>
                      <a:r>
                        <a:rPr lang="en-GB" sz="900" b="0" dirty="0">
                          <a:solidFill>
                            <a:schemeClr val="dk1"/>
                          </a:solidFill>
                          <a:effectLst/>
                          <a:latin typeface="Century Gothic" panose="020B0502020202020204" pitchFamily="34" charset="0"/>
                          <a:ea typeface="+mn-ea"/>
                          <a:cs typeface="+mn-cs"/>
                        </a:rPr>
                        <a:t>– This term the pupils</a:t>
                      </a:r>
                      <a:r>
                        <a:rPr lang="en-GB" sz="900" b="0" baseline="0" dirty="0">
                          <a:solidFill>
                            <a:schemeClr val="dk1"/>
                          </a:solidFill>
                          <a:effectLst/>
                          <a:latin typeface="Century Gothic" panose="020B0502020202020204" pitchFamily="34" charset="0"/>
                          <a:ea typeface="+mn-ea"/>
                          <a:cs typeface="+mn-cs"/>
                        </a:rPr>
                        <a:t> will be studying Digital Literacy. As part of this unit pupils will learn how to be discerning in evaluating digital content. </a:t>
                      </a:r>
                      <a:endParaRPr lang="en-GB" sz="900" b="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4033565912"/>
              </p:ext>
            </p:extLst>
          </p:nvPr>
        </p:nvGraphicFramePr>
        <p:xfrm>
          <a:off x="292206" y="6952125"/>
          <a:ext cx="6324600" cy="775580"/>
        </p:xfrm>
        <a:graphic>
          <a:graphicData uri="http://schemas.openxmlformats.org/drawingml/2006/table">
            <a:tbl>
              <a:tblPr firstRow="1" bandRow="1">
                <a:tableStyleId>{5C22544A-7EE6-4342-B048-85BDC9FD1C3A}</a:tableStyleId>
              </a:tblPr>
              <a:tblGrid>
                <a:gridCol w="6324600">
                  <a:extLst>
                    <a:ext uri="{9D8B030D-6E8A-4147-A177-3AD203B41FA5}">
                      <a16:colId xmlns:a16="http://schemas.microsoft.com/office/drawing/2014/main" val="20000"/>
                    </a:ext>
                  </a:extLst>
                </a:gridCol>
              </a:tblGrid>
              <a:tr h="352536">
                <a:tc>
                  <a:txBody>
                    <a:bodyPr/>
                    <a:lstStyle/>
                    <a:p>
                      <a:pPr algn="ctr"/>
                      <a:r>
                        <a:rPr lang="en-GB" sz="1400" b="1" dirty="0">
                          <a:latin typeface="Century Gothic" panose="020B0502020202020204" pitchFamily="34" charset="0"/>
                        </a:rPr>
                        <a:t>PSHE</a:t>
                      </a:r>
                    </a:p>
                  </a:txBody>
                  <a:tcPr>
                    <a:solidFill>
                      <a:srgbClr val="C00000"/>
                    </a:solidFill>
                  </a:tcPr>
                </a:tc>
                <a:extLst>
                  <a:ext uri="{0D108BD9-81ED-4DB2-BD59-A6C34878D82A}">
                    <a16:rowId xmlns:a16="http://schemas.microsoft.com/office/drawing/2014/main" val="10000"/>
                  </a:ext>
                </a:extLst>
              </a:tr>
              <a:tr h="423044">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900" dirty="0">
                          <a:solidFill>
                            <a:schemeClr val="dk1"/>
                          </a:solidFill>
                          <a:effectLst/>
                          <a:latin typeface="Century Gothic" panose="020B0502020202020204" pitchFamily="34" charset="0"/>
                          <a:ea typeface="+mn-ea"/>
                          <a:cs typeface="+mn-cs"/>
                        </a:rPr>
                        <a:t>In the first half term, we will be learning about feelings through the</a:t>
                      </a:r>
                      <a:r>
                        <a:rPr lang="en-GB" sz="900" baseline="0" dirty="0">
                          <a:solidFill>
                            <a:schemeClr val="dk1"/>
                          </a:solidFill>
                          <a:effectLst/>
                          <a:latin typeface="Century Gothic" panose="020B0502020202020204" pitchFamily="34" charset="0"/>
                          <a:ea typeface="+mn-ea"/>
                          <a:cs typeface="+mn-cs"/>
                        </a:rPr>
                        <a:t> topic ‘Being me in the World’</a:t>
                      </a:r>
                      <a:r>
                        <a:rPr lang="en-GB" sz="900" dirty="0">
                          <a:solidFill>
                            <a:schemeClr val="dk1"/>
                          </a:solidFill>
                          <a:effectLst/>
                          <a:latin typeface="Century Gothic" panose="020B0502020202020204" pitchFamily="34" charset="0"/>
                          <a:ea typeface="+mn-ea"/>
                          <a:cs typeface="+mn-cs"/>
                        </a:rPr>
                        <a:t>. In the second half term, we will focus on ‘Celebrating Differences’.</a:t>
                      </a:r>
                      <a:endParaRPr lang="en-GB" sz="40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10001"/>
                  </a:ext>
                </a:extLst>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1284214906"/>
              </p:ext>
            </p:extLst>
          </p:nvPr>
        </p:nvGraphicFramePr>
        <p:xfrm>
          <a:off x="297748" y="7691510"/>
          <a:ext cx="6314088" cy="1417320"/>
        </p:xfrm>
        <a:graphic>
          <a:graphicData uri="http://schemas.openxmlformats.org/drawingml/2006/table">
            <a:tbl>
              <a:tblPr firstRow="1" bandRow="1">
                <a:tableStyleId>{5C22544A-7EE6-4342-B048-85BDC9FD1C3A}</a:tableStyleId>
              </a:tblPr>
              <a:tblGrid>
                <a:gridCol w="6314088">
                  <a:extLst>
                    <a:ext uri="{9D8B030D-6E8A-4147-A177-3AD203B41FA5}">
                      <a16:colId xmlns:a16="http://schemas.microsoft.com/office/drawing/2014/main" val="20000"/>
                    </a:ext>
                  </a:extLst>
                </a:gridCol>
              </a:tblGrid>
              <a:tr h="295268">
                <a:tc>
                  <a:txBody>
                    <a:bodyPr/>
                    <a:lstStyle/>
                    <a:p>
                      <a:pPr algn="ctr"/>
                      <a:r>
                        <a:rPr lang="en-GB" sz="1400" b="1" dirty="0">
                          <a:latin typeface="Century Gothic" panose="020B0502020202020204" pitchFamily="34" charset="0"/>
                        </a:rPr>
                        <a:t>PE</a:t>
                      </a:r>
                    </a:p>
                  </a:txBody>
                  <a:tcPr>
                    <a:solidFill>
                      <a:srgbClr val="C00000"/>
                    </a:solidFill>
                  </a:tcPr>
                </a:tc>
                <a:extLst>
                  <a:ext uri="{0D108BD9-81ED-4DB2-BD59-A6C34878D82A}">
                    <a16:rowId xmlns:a16="http://schemas.microsoft.com/office/drawing/2014/main" val="10000"/>
                  </a:ext>
                </a:extLst>
              </a:tr>
              <a:tr h="370840">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GB" sz="900" b="0" dirty="0">
                          <a:solidFill>
                            <a:schemeClr val="dk1"/>
                          </a:solidFill>
                          <a:effectLst/>
                          <a:latin typeface="Century Gothic" panose="020B0502020202020204" pitchFamily="34" charset="0"/>
                          <a:ea typeface="+mn-ea"/>
                          <a:cs typeface="+mn-cs"/>
                        </a:rPr>
                        <a:t>Our PE days are as follows for each </a:t>
                      </a:r>
                      <a:r>
                        <a:rPr lang="en-GB" sz="800" b="0" dirty="0">
                          <a:solidFill>
                            <a:schemeClr val="dk1"/>
                          </a:solidFill>
                          <a:effectLst/>
                          <a:latin typeface="Century Gothic" panose="020B0502020202020204" pitchFamily="34" charset="0"/>
                          <a:ea typeface="+mn-ea"/>
                          <a:cs typeface="+mn-cs"/>
                        </a:rPr>
                        <a:t>class. </a:t>
                      </a:r>
                      <a:r>
                        <a:rPr lang="en-GB" sz="800" dirty="0">
                          <a:solidFill>
                            <a:schemeClr val="dk1"/>
                          </a:solidFill>
                          <a:effectLst/>
                          <a:latin typeface="Century Gothic" panose="020B0502020202020204" pitchFamily="34" charset="0"/>
                          <a:ea typeface="+mn-ea"/>
                          <a:cs typeface="+mn-cs"/>
                        </a:rPr>
                        <a:t>Please can children come to school in their PE uniform on these days.</a:t>
                      </a:r>
                    </a:p>
                    <a:p>
                      <a:pPr marL="0" marR="0" lvl="0" indent="0" algn="just" defTabSz="914400" eaLnBrk="1" fontAlgn="auto" latinLnBrk="0" hangingPunct="1">
                        <a:lnSpc>
                          <a:spcPct val="100000"/>
                        </a:lnSpc>
                        <a:spcBef>
                          <a:spcPts val="0"/>
                        </a:spcBef>
                        <a:spcAft>
                          <a:spcPts val="0"/>
                        </a:spcAft>
                        <a:buClrTx/>
                        <a:buSzTx/>
                        <a:buFontTx/>
                        <a:buNone/>
                        <a:tabLst/>
                        <a:defRPr/>
                      </a:pPr>
                      <a:r>
                        <a:rPr lang="en-GB" sz="800" b="1" dirty="0">
                          <a:solidFill>
                            <a:schemeClr val="dk1"/>
                          </a:solidFill>
                          <a:effectLst/>
                          <a:latin typeface="Century Gothic" panose="020B0502020202020204" pitchFamily="34" charset="0"/>
                          <a:ea typeface="+mn-ea"/>
                          <a:cs typeface="+mn-cs"/>
                        </a:rPr>
                        <a:t>6B: Tuesday and Wednesday                         6D: Tuesday and Thursday                           6G: Tuesday and Wednesday </a:t>
                      </a:r>
                    </a:p>
                  </a:txBody>
                  <a:tcPr>
                    <a:noFill/>
                  </a:tcPr>
                </a:tc>
                <a:extLst>
                  <a:ext uri="{0D108BD9-81ED-4DB2-BD59-A6C34878D82A}">
                    <a16:rowId xmlns:a16="http://schemas.microsoft.com/office/drawing/2014/main" val="10001"/>
                  </a:ext>
                </a:extLst>
              </a:tr>
              <a:tr h="370840">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endParaRPr lang="en-GB" sz="900" b="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3003568308"/>
                  </a:ext>
                </a:extLst>
              </a:tr>
              <a:tr h="370840">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endParaRPr lang="en-GB" sz="900" b="0" dirty="0">
                        <a:solidFill>
                          <a:schemeClr val="dk1"/>
                        </a:solidFill>
                        <a:effectLst/>
                        <a:latin typeface="Century Gothic" panose="020B0502020202020204" pitchFamily="34" charset="0"/>
                        <a:ea typeface="+mn-ea"/>
                        <a:cs typeface="+mn-cs"/>
                      </a:endParaRPr>
                    </a:p>
                  </a:txBody>
                  <a:tcPr>
                    <a:noFill/>
                  </a:tcPr>
                </a:tc>
                <a:extLst>
                  <a:ext uri="{0D108BD9-81ED-4DB2-BD59-A6C34878D82A}">
                    <a16:rowId xmlns:a16="http://schemas.microsoft.com/office/drawing/2014/main" val="759618361"/>
                  </a:ext>
                </a:extLst>
              </a:tr>
            </a:tbl>
          </a:graphicData>
        </a:graphic>
      </p:graphicFrame>
      <p:graphicFrame>
        <p:nvGraphicFramePr>
          <p:cNvPr id="19" name="Table 18"/>
          <p:cNvGraphicFramePr>
            <a:graphicFrameLocks noGrp="1"/>
          </p:cNvGraphicFramePr>
          <p:nvPr>
            <p:extLst>
              <p:ext uri="{D42A27DB-BD31-4B8C-83A1-F6EECF244321}">
                <p14:modId xmlns:p14="http://schemas.microsoft.com/office/powerpoint/2010/main" val="4219130212"/>
              </p:ext>
            </p:extLst>
          </p:nvPr>
        </p:nvGraphicFramePr>
        <p:xfrm>
          <a:off x="297748" y="8400170"/>
          <a:ext cx="6340443" cy="1356360"/>
        </p:xfrm>
        <a:graphic>
          <a:graphicData uri="http://schemas.openxmlformats.org/drawingml/2006/table">
            <a:tbl>
              <a:tblPr firstRow="1" bandRow="1">
                <a:tableStyleId>{5C22544A-7EE6-4342-B048-85BDC9FD1C3A}</a:tableStyleId>
              </a:tblPr>
              <a:tblGrid>
                <a:gridCol w="6340443">
                  <a:extLst>
                    <a:ext uri="{9D8B030D-6E8A-4147-A177-3AD203B41FA5}">
                      <a16:colId xmlns:a16="http://schemas.microsoft.com/office/drawing/2014/main" val="20000"/>
                    </a:ext>
                  </a:extLst>
                </a:gridCol>
              </a:tblGrid>
              <a:tr h="261253">
                <a:tc>
                  <a:txBody>
                    <a:bodyPr/>
                    <a:lstStyle/>
                    <a:p>
                      <a:pPr algn="ctr"/>
                      <a:r>
                        <a:rPr lang="en-GB" sz="1400" b="1" dirty="0">
                          <a:latin typeface="Century Gothic" panose="020B0502020202020204" pitchFamily="34" charset="0"/>
                        </a:rPr>
                        <a:t>Homework and Reading</a:t>
                      </a:r>
                      <a:endParaRPr lang="en-GB" sz="1300" b="1" dirty="0">
                        <a:latin typeface="Century Gothic" panose="020B0502020202020204" pitchFamily="34" charset="0"/>
                      </a:endParaRPr>
                    </a:p>
                  </a:txBody>
                  <a:tcPr>
                    <a:solidFill>
                      <a:srgbClr val="C00000"/>
                    </a:solidFill>
                  </a:tcPr>
                </a:tc>
                <a:extLst>
                  <a:ext uri="{0D108BD9-81ED-4DB2-BD59-A6C34878D82A}">
                    <a16:rowId xmlns:a16="http://schemas.microsoft.com/office/drawing/2014/main" val="10000"/>
                  </a:ext>
                </a:extLst>
              </a:tr>
              <a:tr h="515257">
                <a:tc>
                  <a:txBody>
                    <a:bodyPr/>
                    <a:lstStyle/>
                    <a:p>
                      <a:pPr algn="just"/>
                      <a:r>
                        <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Please support your child in practising their times tables. </a:t>
                      </a:r>
                    </a:p>
                    <a:p>
                      <a:pPr algn="just"/>
                      <a:r>
                        <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Read, Read, Read! We expect children to read: 5 times a week. Rewards will be given for those achieving 5 reads each week.</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Homework will go out on Wednesdays and be due back the following Wednesday when it will be marked and reviewed as </a:t>
                      </a:r>
                      <a:r>
                        <a:rPr kumimoji="0" lang="en-GB" sz="900" b="0" i="0" u="none" strike="noStrike" kern="0" cap="none" spc="-5" normalizeH="0" baseline="0" noProof="0">
                          <a:ln>
                            <a:noFill/>
                          </a:ln>
                          <a:solidFill>
                            <a:prstClr val="black"/>
                          </a:solidFill>
                          <a:effectLst/>
                          <a:uLnTx/>
                          <a:uFillTx/>
                          <a:latin typeface="Century Gothic" panose="020B0502020202020204" pitchFamily="34" charset="0"/>
                          <a:ea typeface="+mn-ea"/>
                          <a:cs typeface="Century Gothic"/>
                        </a:rPr>
                        <a:t>a class. </a:t>
                      </a:r>
                      <a:endPar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5" normalizeH="0" baseline="0" noProof="0" dirty="0">
                          <a:ln>
                            <a:noFill/>
                          </a:ln>
                          <a:solidFill>
                            <a:prstClr val="black"/>
                          </a:solidFill>
                          <a:effectLst/>
                          <a:uLnTx/>
                          <a:uFillTx/>
                          <a:latin typeface="Century Gothic" panose="020B0502020202020204" pitchFamily="34" charset="0"/>
                          <a:ea typeface="+mn-ea"/>
                          <a:cs typeface="Century Gothic"/>
                        </a:rPr>
                        <a:t>Your class teacher will post messages on ClassDojo so please make sure you’re connected! Ask your teacher for assistance if needed.</a:t>
                      </a:r>
                    </a:p>
                  </a:txBody>
                  <a:tcPr>
                    <a:noFill/>
                  </a:tcPr>
                </a:tc>
                <a:extLst>
                  <a:ext uri="{0D108BD9-81ED-4DB2-BD59-A6C34878D82A}">
                    <a16:rowId xmlns:a16="http://schemas.microsoft.com/office/drawing/2014/main" val="10001"/>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0E64EC8278244587B9230CFF159055" ma:contentTypeVersion="12" ma:contentTypeDescription="Create a new document." ma:contentTypeScope="" ma:versionID="705ec77a958c25cd3cf7bce3af79a37f">
  <xsd:schema xmlns:xsd="http://www.w3.org/2001/XMLSchema" xmlns:xs="http://www.w3.org/2001/XMLSchema" xmlns:p="http://schemas.microsoft.com/office/2006/metadata/properties" xmlns:ns2="3f88fc4b-665a-44ba-aafa-4c803a1810c3" xmlns:ns3="3fc5d4db-6833-42b1-8d1c-86d138aea8c8" targetNamespace="http://schemas.microsoft.com/office/2006/metadata/properties" ma:root="true" ma:fieldsID="688efd7dcde54fe04f0f02970707c61a" ns2:_="" ns3:_="">
    <xsd:import namespace="3f88fc4b-665a-44ba-aafa-4c803a1810c3"/>
    <xsd:import namespace="3fc5d4db-6833-42b1-8d1c-86d138aea8c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f88fc4b-665a-44ba-aafa-4c803a1810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b54a18-ed8b-47ca-9fc6-f3650b48905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c5d4db-6833-42b1-8d1c-86d138aea8c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39c0751-6cc0-4af5-a269-d7cb26c9aac9}" ma:internalName="TaxCatchAll" ma:showField="CatchAllData" ma:web="3fc5d4db-6833-42b1-8d1c-86d138aea8c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3fc5d4db-6833-42b1-8d1c-86d138aea8c8" xsi:nil="true"/>
    <lcf76f155ced4ddcb4097134ff3c332f xmlns="3f88fc4b-665a-44ba-aafa-4c803a1810c3">
      <Terms xmlns="http://schemas.microsoft.com/office/infopath/2007/PartnerControls"/>
    </lcf76f155ced4ddcb4097134ff3c332f>
    <MediaLengthInSeconds xmlns="3f88fc4b-665a-44ba-aafa-4c803a1810c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1ADA3B-6D23-4D9E-B188-4BE12168E56A}"/>
</file>

<file path=customXml/itemProps2.xml><?xml version="1.0" encoding="utf-8"?>
<ds:datastoreItem xmlns:ds="http://schemas.openxmlformats.org/officeDocument/2006/customXml" ds:itemID="{A1D1F666-D6F1-47FA-B707-D78833EC20B3}">
  <ds:schemaRefs>
    <ds:schemaRef ds:uri="http://schemas.microsoft.com/office/2006/documentManagement/types"/>
    <ds:schemaRef ds:uri="http://purl.org/dc/elements/1.1/"/>
    <ds:schemaRef ds:uri="http://www.w3.org/XML/1998/namespace"/>
    <ds:schemaRef ds:uri="http://schemas.microsoft.com/office/infopath/2007/PartnerControls"/>
    <ds:schemaRef ds:uri="http://purl.org/dc/dcmitype/"/>
    <ds:schemaRef ds:uri="http://purl.org/dc/terms/"/>
    <ds:schemaRef ds:uri="http://schemas.openxmlformats.org/package/2006/metadata/core-properties"/>
    <ds:schemaRef ds:uri="5c4444ef-3215-4925-b4a1-cb70807c16b0"/>
    <ds:schemaRef ds:uri="c610f674-3d6b-4d43-a5a3-bead2319c8fe"/>
    <ds:schemaRef ds:uri="http://schemas.microsoft.com/office/2006/metadata/properties"/>
  </ds:schemaRefs>
</ds:datastoreItem>
</file>

<file path=customXml/itemProps3.xml><?xml version="1.0" encoding="utf-8"?>
<ds:datastoreItem xmlns:ds="http://schemas.openxmlformats.org/officeDocument/2006/customXml" ds:itemID="{6C590CEE-0BB0-46EB-B049-41BC4D850A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126</TotalTime>
  <Words>687</Words>
  <Application>Microsoft Office PowerPoint</Application>
  <PresentationFormat>A4 Paper (210x297 mm)</PresentationFormat>
  <Paragraphs>39</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Calibri</vt:lpstr>
      <vt:lpstr>Century Gothic</vt:lpstr>
      <vt:lpstr>Office Theme</vt:lpstr>
      <vt:lpstr>Year 6 Curriculum Letter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6 Curriculum Letter</dc:title>
  <dc:creator>Head Teacher</dc:creator>
  <cp:lastModifiedBy>Jo Davis</cp:lastModifiedBy>
  <cp:revision>176</cp:revision>
  <cp:lastPrinted>2026-09-09T10:46:45Z</cp:lastPrinted>
  <dcterms:created xsi:type="dcterms:W3CDTF">2020-03-24T13:38:36Z</dcterms:created>
  <dcterms:modified xsi:type="dcterms:W3CDTF">2026-09-09T10:46:53Z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2020-03-13T00:00:00Z</vt:filetime>
  </property>
  <property fmtid="{D5CDD505-2E9C-101B-9397-08002B2CF9AE}" pid="3" name="Creator">
    <vt:lpwstr>Microsoft® PowerPoint® 2016</vt:lpwstr>
  </property>
  <property fmtid="{D5CDD505-2E9C-101B-9397-08002B2CF9AE}" pid="4" name="LastSaved">
    <vt:filetime>2020-03-24T00:00:00Z</vt:filetime>
  </property>
  <property fmtid="{D5CDD505-2E9C-101B-9397-08002B2CF9AE}" pid="5" name="ContentTypeId">
    <vt:lpwstr>0x010100080E64EC8278244587B9230CFF159055</vt:lpwstr>
  </property>
  <property fmtid="{D5CDD505-2E9C-101B-9397-08002B2CF9AE}" pid="6" name="MediaServiceImageTags">
    <vt:lpwstr/>
  </property>
  <property fmtid="{D5CDD505-2E9C-101B-9397-08002B2CF9AE}" pid="7" name="Order">
    <vt:r8>1049400</vt:r8>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_ExtendedDescription">
    <vt:lpwstr/>
  </property>
  <property fmtid="{D5CDD505-2E9C-101B-9397-08002B2CF9AE}" pid="12" name="TriggerFlowInfo">
    <vt:lpwstr/>
  </property>
</Properties>
</file>